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6" r:id="rId2"/>
    <p:sldId id="257" r:id="rId3"/>
    <p:sldId id="7896" r:id="rId4"/>
    <p:sldId id="7897" r:id="rId5"/>
    <p:sldId id="7887" r:id="rId6"/>
    <p:sldId id="7898" r:id="rId7"/>
    <p:sldId id="7899" r:id="rId8"/>
    <p:sldId id="7900" r:id="rId9"/>
    <p:sldId id="7901" r:id="rId10"/>
    <p:sldId id="7867" r:id="rId11"/>
    <p:sldId id="7902" r:id="rId12"/>
    <p:sldId id="7903" r:id="rId13"/>
    <p:sldId id="7904" r:id="rId14"/>
    <p:sldId id="7905" r:id="rId15"/>
    <p:sldId id="7906" r:id="rId16"/>
    <p:sldId id="7907" r:id="rId17"/>
    <p:sldId id="7891" r:id="rId18"/>
    <p:sldId id="7908" r:id="rId19"/>
    <p:sldId id="7909" r:id="rId20"/>
    <p:sldId id="7910" r:id="rId21"/>
    <p:sldId id="7911" r:id="rId22"/>
    <p:sldId id="7912" r:id="rId23"/>
  </p:sldIdLst>
  <p:sldSz cx="12192000" cy="6858000"/>
  <p:notesSz cx="6858000" cy="9144000"/>
  <p:embeddedFontLst>
    <p:embeddedFont>
      <p:font typeface="Amazon Ember" panose="020B0603020204020204" pitchFamily="34" charset="0"/>
      <p:regular r:id="rId26"/>
      <p:bold r:id="rId27"/>
      <p:italic r:id="rId28"/>
      <p:boldItalic r:id="rId29"/>
    </p:embeddedFont>
    <p:embeddedFont>
      <p:font typeface="Amazon Ember Cd RC" panose="020B0606020204020204" pitchFamily="34" charset="0"/>
      <p:regular r:id="rId30"/>
      <p:bold r:id="rId31"/>
      <p:italic r:id="rId32"/>
      <p:boldItalic r:id="rId33"/>
    </p:embeddedFont>
    <p:embeddedFont>
      <p:font typeface="Amazon Ember Heavy" panose="020B0803020204020204" pitchFamily="34" charset="0"/>
      <p:bold r:id="rId34"/>
      <p:italic r:id="rId35"/>
      <p:boldItalic r:id="rId36"/>
    </p:embeddedFont>
    <p:embeddedFont>
      <p:font typeface="Amazon Ember Light" panose="020B0403020204020204" pitchFamily="34" charset="0"/>
      <p:regular r:id="rId37"/>
      <p:italic r:id="rId38"/>
    </p:embeddedFont>
    <p:embeddedFont>
      <p:font typeface="Lucida Console" panose="020B0609040504020204" pitchFamily="49"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clova, Michele" initials="MM" lastIdx="10" clrIdx="0">
    <p:extLst>
      <p:ext uri="{19B8F6BF-5375-455C-9EA6-DF929625EA0E}">
        <p15:presenceInfo xmlns:p15="http://schemas.microsoft.com/office/powerpoint/2012/main" userId="S-1-5-21-1407069837-2091007605-538272213-29473743" providerId="AD"/>
      </p:ext>
    </p:extLst>
  </p:cmAuthor>
  <p:cmAuthor id="2" name="Brian Granger" initials="B.G." lastIdx="20" clrIdx="1">
    <p:extLst>
      <p:ext uri="{19B8F6BF-5375-455C-9EA6-DF929625EA0E}">
        <p15:presenceInfo xmlns:p15="http://schemas.microsoft.com/office/powerpoint/2012/main" userId="Brian Granger" providerId="None"/>
      </p:ext>
    </p:extLst>
  </p:cmAuthor>
  <p:cmAuthor id="3" name="Munger, Adrielle" initials="MA" lastIdx="6" clrIdx="2">
    <p:extLst>
      <p:ext uri="{19B8F6BF-5375-455C-9EA6-DF929625EA0E}">
        <p15:presenceInfo xmlns:p15="http://schemas.microsoft.com/office/powerpoint/2012/main" userId="S-1-5-21-1407069837-2091007605-538272213-416752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977"/>
    <a:srgbClr val="6E00FB"/>
    <a:srgbClr val="5D02D6"/>
    <a:srgbClr val="8503F2"/>
    <a:srgbClr val="7030A0"/>
    <a:srgbClr val="400060"/>
    <a:srgbClr val="6600CC"/>
    <a:srgbClr val="6003DB"/>
    <a:srgbClr val="FF784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2" autoAdjust="0"/>
    <p:restoredTop sz="77293" autoAdjust="0"/>
  </p:normalViewPr>
  <p:slideViewPr>
    <p:cSldViewPr snapToGrid="0">
      <p:cViewPr varScale="1">
        <p:scale>
          <a:sx n="48" d="100"/>
          <a:sy n="48" d="100"/>
        </p:scale>
        <p:origin x="528" y="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75" d="100"/>
          <a:sy n="75" d="100"/>
        </p:scale>
        <p:origin x="4008" y="2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785DCF-3F9E-46DD-AD2C-4564ECA52146}"/>
              </a:ext>
            </a:extLst>
          </p:cNvPr>
          <p:cNvSpPr>
            <a:spLocks noGrp="1"/>
          </p:cNvSpPr>
          <p:nvPr>
            <p:ph type="sldNum" sz="quarter" idx="3"/>
          </p:nvPr>
        </p:nvSpPr>
        <p:spPr>
          <a:xfrm>
            <a:off x="3099460" y="8811490"/>
            <a:ext cx="659080" cy="332509"/>
          </a:xfrm>
          <a:prstGeom prst="rect">
            <a:avLst/>
          </a:prstGeom>
        </p:spPr>
        <p:txBody>
          <a:bodyPr vert="horz" lIns="91440" tIns="45720" rIns="91440" bIns="45720" rtlCol="0" anchor="b"/>
          <a:lstStyle>
            <a:lvl1pPr algn="r">
              <a:defRPr sz="1200"/>
            </a:lvl1pPr>
          </a:lstStyle>
          <a:p>
            <a:pPr algn="ctr"/>
            <a:fld id="{6E80CEDA-A264-45CE-9087-72DB2747C747}" type="slidenum">
              <a:rPr lang="en-US" sz="1000" smtClean="0"/>
              <a:pPr algn="ctr"/>
              <a:t>‹#›</a:t>
            </a:fld>
            <a:endParaRPr lang="en-US" sz="1000" dirty="0"/>
          </a:p>
        </p:txBody>
      </p:sp>
    </p:spTree>
    <p:extLst>
      <p:ext uri="{BB962C8B-B14F-4D97-AF65-F5344CB8AC3E}">
        <p14:creationId xmlns:p14="http://schemas.microsoft.com/office/powerpoint/2010/main" val="1313940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191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33800"/>
            <a:ext cx="5486400" cy="5089566"/>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010395" y="8823366"/>
            <a:ext cx="837210" cy="320634"/>
          </a:xfrm>
          <a:prstGeom prst="rect">
            <a:avLst/>
          </a:prstGeom>
        </p:spPr>
        <p:txBody>
          <a:bodyPr vert="horz" lIns="91440" tIns="45720" rIns="91440" bIns="45720" rtlCol="0" anchor="b"/>
          <a:lstStyle>
            <a:lvl1pPr algn="ctr">
              <a:defRPr sz="1000"/>
            </a:lvl1pPr>
          </a:lstStyle>
          <a:p>
            <a:fld id="{50F74E25-A557-45B7-A614-AD8C8D22B6B6}" type="slidenum">
              <a:rPr lang="en-US" smtClean="0"/>
              <a:pPr/>
              <a:t>‹#›</a:t>
            </a:fld>
            <a:endParaRPr lang="en-US" dirty="0"/>
          </a:p>
        </p:txBody>
      </p:sp>
    </p:spTree>
    <p:extLst>
      <p:ext uri="{BB962C8B-B14F-4D97-AF65-F5344CB8AC3E}">
        <p14:creationId xmlns:p14="http://schemas.microsoft.com/office/powerpoint/2010/main" val="364452988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8600" algn="l" defTabSz="914400" rtl="0" eaLnBrk="1" latinLnBrk="0" hangingPunct="1">
      <a:spcAft>
        <a:spcPts val="300"/>
      </a:spcAft>
      <a:defRPr sz="1200" kern="1200">
        <a:solidFill>
          <a:schemeClr val="tx1"/>
        </a:solidFill>
        <a:latin typeface="+mn-lt"/>
        <a:ea typeface="+mn-ea"/>
        <a:cs typeface="+mn-cs"/>
      </a:defRPr>
    </a:lvl2pPr>
    <a:lvl3pPr marL="457200" algn="l" defTabSz="914400" rtl="0" eaLnBrk="1" latinLnBrk="0" hangingPunct="1">
      <a:spcAft>
        <a:spcPts val="300"/>
      </a:spcAft>
      <a:defRPr sz="1200" kern="1200">
        <a:solidFill>
          <a:schemeClr val="tx1"/>
        </a:solidFill>
        <a:latin typeface="+mn-lt"/>
        <a:ea typeface="+mn-ea"/>
        <a:cs typeface="+mn-cs"/>
      </a:defRPr>
    </a:lvl3pPr>
    <a:lvl4pPr marL="685800" algn="l" defTabSz="914400" rtl="0" eaLnBrk="1" latinLnBrk="0" hangingPunct="1">
      <a:spcAft>
        <a:spcPts val="300"/>
      </a:spcAft>
      <a:defRPr sz="1200" kern="1200">
        <a:solidFill>
          <a:schemeClr val="tx1"/>
        </a:solidFill>
        <a:latin typeface="+mn-lt"/>
        <a:ea typeface="+mn-ea"/>
        <a:cs typeface="+mn-cs"/>
      </a:defRPr>
    </a:lvl4pPr>
    <a:lvl5pPr marL="914400" algn="l" defTabSz="914400" rtl="0" eaLnBrk="1" latinLnBrk="0" hangingPunct="1">
      <a:spcAft>
        <a:spcPts val="30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352" userDrawn="1">
          <p15:clr>
            <a:srgbClr val="F26B43"/>
          </p15:clr>
        </p15:guide>
        <p15:guide id="3" orient="horz" pos="264" userDrawn="1">
          <p15:clr>
            <a:srgbClr val="F26B43"/>
          </p15:clr>
        </p15:guide>
        <p15:guide id="4" pos="432" userDrawn="1">
          <p15:clr>
            <a:srgbClr val="F26B43"/>
          </p15:clr>
        </p15:guide>
        <p15:guide id="5" pos="3888" userDrawn="1">
          <p15:clr>
            <a:srgbClr val="F26B43"/>
          </p15:clr>
        </p15:guide>
        <p15:guide id="6" orient="horz"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4</a:t>
            </a:fld>
            <a:endParaRPr lang="en-US" dirty="0"/>
          </a:p>
        </p:txBody>
      </p:sp>
    </p:spTree>
    <p:extLst>
      <p:ext uri="{BB962C8B-B14F-4D97-AF65-F5344CB8AC3E}">
        <p14:creationId xmlns:p14="http://schemas.microsoft.com/office/powerpoint/2010/main" val="2275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6</a:t>
            </a:fld>
            <a:endParaRPr lang="en-US" dirty="0"/>
          </a:p>
        </p:txBody>
      </p:sp>
    </p:spTree>
    <p:extLst>
      <p:ext uri="{BB962C8B-B14F-4D97-AF65-F5344CB8AC3E}">
        <p14:creationId xmlns:p14="http://schemas.microsoft.com/office/powerpoint/2010/main" val="35798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7</a:t>
            </a:fld>
            <a:endParaRPr lang="en-US" dirty="0"/>
          </a:p>
        </p:txBody>
      </p:sp>
    </p:spTree>
    <p:extLst>
      <p:ext uri="{BB962C8B-B14F-4D97-AF65-F5344CB8AC3E}">
        <p14:creationId xmlns:p14="http://schemas.microsoft.com/office/powerpoint/2010/main" val="375266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8</a:t>
            </a:fld>
            <a:endParaRPr lang="en-US" dirty="0"/>
          </a:p>
        </p:txBody>
      </p:sp>
    </p:spTree>
    <p:extLst>
      <p:ext uri="{BB962C8B-B14F-4D97-AF65-F5344CB8AC3E}">
        <p14:creationId xmlns:p14="http://schemas.microsoft.com/office/powerpoint/2010/main" val="103986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9</a:t>
            </a:fld>
            <a:endParaRPr lang="en-US"/>
          </a:p>
        </p:txBody>
      </p:sp>
    </p:spTree>
    <p:extLst>
      <p:ext uri="{BB962C8B-B14F-4D97-AF65-F5344CB8AC3E}">
        <p14:creationId xmlns:p14="http://schemas.microsoft.com/office/powerpoint/2010/main" val="55635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21</a:t>
            </a:fld>
            <a:endParaRPr lang="en-US" dirty="0"/>
          </a:p>
        </p:txBody>
      </p:sp>
    </p:spTree>
    <p:extLst>
      <p:ext uri="{BB962C8B-B14F-4D97-AF65-F5344CB8AC3E}">
        <p14:creationId xmlns:p14="http://schemas.microsoft.com/office/powerpoint/2010/main" val="757546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DC667-FD1C-4CB4-A010-72B5DF4E56AB}"/>
              </a:ext>
            </a:extLst>
          </p:cNvPr>
          <p:cNvPicPr>
            <a:picLocks noChangeAspect="1"/>
          </p:cNvPicPr>
          <p:nvPr userDrawn="1"/>
        </p:nvPicPr>
        <p:blipFill>
          <a:blip r:embed="rId2"/>
          <a:srcRect/>
          <a:stretch/>
        </p:blipFill>
        <p:spPr bwMode="ltGray">
          <a:xfrm>
            <a:off x="1" y="0"/>
            <a:ext cx="12191999" cy="6857999"/>
          </a:xfrm>
          <a:prstGeom prst="rect">
            <a:avLst/>
          </a:prstGeom>
        </p:spPr>
      </p:pic>
      <p:pic>
        <p:nvPicPr>
          <p:cNvPr id="4" name="Picture 3">
            <a:extLst>
              <a:ext uri="{FF2B5EF4-FFF2-40B4-BE49-F238E27FC236}">
                <a16:creationId xmlns:a16="http://schemas.microsoft.com/office/drawing/2014/main" id="{EF2C9F36-A3FF-4B58-8D09-8EBE96D29AB4}"/>
              </a:ext>
            </a:extLst>
          </p:cNvPr>
          <p:cNvPicPr>
            <a:picLocks noChangeAspect="1"/>
          </p:cNvPicPr>
          <p:nvPr userDrawn="1"/>
        </p:nvPicPr>
        <p:blipFill>
          <a:blip r:embed="rId3"/>
          <a:stretch>
            <a:fillRect/>
          </a:stretch>
        </p:blipFill>
        <p:spPr>
          <a:xfrm>
            <a:off x="6315075" y="1245766"/>
            <a:ext cx="3725157" cy="1078334"/>
          </a:xfrm>
          <a:prstGeom prst="rect">
            <a:avLst/>
          </a:prstGeom>
        </p:spPr>
      </p:pic>
    </p:spTree>
    <p:extLst>
      <p:ext uri="{BB962C8B-B14F-4D97-AF65-F5344CB8AC3E}">
        <p14:creationId xmlns:p14="http://schemas.microsoft.com/office/powerpoint/2010/main" val="16595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CE531DF-77D3-411D-881D-C008AE204E4D}"/>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9365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51BC22-DB80-4C4C-AD7B-E6FAFA31A1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3" name="Text Placeholder 3"/>
          <p:cNvSpPr>
            <a:spLocks noGrp="1"/>
          </p:cNvSpPr>
          <p:nvPr>
            <p:ph idx="1" hasCustomPrompt="1"/>
          </p:nvPr>
        </p:nvSpPr>
        <p:spPr>
          <a:xfrm>
            <a:off x="269876" y="1825380"/>
            <a:ext cx="5656792" cy="4423020"/>
          </a:xfrm>
          <a:prstGeom prst="rect">
            <a:avLst/>
          </a:prstGeom>
        </p:spPr>
        <p:txBody>
          <a:bodyPr rtlCol="0"/>
          <a:lstStyle>
            <a:lvl1pPr>
              <a:spcBef>
                <a:spcPts val="0"/>
              </a:spcBef>
              <a:spcAft>
                <a:spcPts val="1200"/>
              </a:spcAft>
              <a:defRPr sz="2800" baseline="0">
                <a:solidFill>
                  <a:schemeClr val="tx1"/>
                </a:solidFill>
              </a:defRPr>
            </a:lvl1pPr>
            <a:lvl2pPr>
              <a:spcBef>
                <a:spcPts val="0"/>
              </a:spcBef>
              <a:spcAft>
                <a:spcPts val="1200"/>
              </a:spcAft>
              <a:defRPr sz="2400">
                <a:solidFill>
                  <a:schemeClr val="tx1"/>
                </a:solidFill>
              </a:defRPr>
            </a:lvl2pPr>
            <a:lvl3pPr>
              <a:spcBef>
                <a:spcPts val="0"/>
              </a:spcBef>
              <a:spcAft>
                <a:spcPts val="1200"/>
              </a:spcAft>
              <a:defRPr sz="2000">
                <a:solidFill>
                  <a:schemeClr val="tx1"/>
                </a:solidFill>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69876" y="381001"/>
            <a:ext cx="5656792" cy="1104900"/>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and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6265333" y="0"/>
            <a:ext cx="5926667" cy="6858000"/>
          </a:xfrm>
          <a:solidFill>
            <a:schemeClr val="bg1">
              <a:alpha val="16000"/>
            </a:schemeClr>
          </a:solidFill>
        </p:spPr>
        <p:txBody>
          <a:bodyPr anchor="ctr">
            <a:noAutofit/>
          </a:bodyPr>
          <a:lstStyle>
            <a:lvl1pPr marL="0" indent="0" algn="ctr">
              <a:buNone/>
              <a:defRPr/>
            </a:lvl1pPr>
          </a:lstStyle>
          <a:p>
            <a:r>
              <a:rPr lang="en-AU" dirty="0"/>
              <a:t>Click to insert image</a:t>
            </a:r>
          </a:p>
        </p:txBody>
      </p:sp>
      <p:sp>
        <p:nvSpPr>
          <p:cNvPr id="12" name="TextBox 3">
            <a:extLst>
              <a:ext uri="{FF2B5EF4-FFF2-40B4-BE49-F238E27FC236}">
                <a16:creationId xmlns:a16="http://schemas.microsoft.com/office/drawing/2014/main" id="{0B42F77B-EEC4-7A4C-BA40-39F02AE5F3E0}"/>
              </a:ext>
            </a:extLst>
          </p:cNvPr>
          <p:cNvSpPr txBox="1">
            <a:spLocks noChangeArrowheads="1"/>
          </p:cNvSpPr>
          <p:nvPr userDrawn="1"/>
        </p:nvSpPr>
        <p:spPr bwMode="white">
          <a:xfrm>
            <a:off x="2624668" y="6518073"/>
            <a:ext cx="3302000" cy="115416"/>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914307" eaLnBrk="1" fontAlgn="auto" hangingPunct="1">
              <a:spcBef>
                <a:spcPts val="0"/>
              </a:spcBef>
              <a:spcAft>
                <a:spcPts val="0"/>
              </a:spcAft>
              <a:defRPr/>
            </a:pPr>
            <a:r>
              <a:rPr lang="en-US" altLang="x-none" sz="750" dirty="0">
                <a:solidFill>
                  <a:schemeClr val="bg1"/>
                </a:solidFill>
                <a:latin typeface="Amazon Ember" charset="0"/>
                <a:ea typeface="Amazon Ember" charset="0"/>
                <a:cs typeface="Amazon Ember" charset="0"/>
              </a:rPr>
              <a:t>© 2021, Amazon Web Services, Inc. or its affiliates. All rights reserved.</a:t>
            </a:r>
          </a:p>
        </p:txBody>
      </p:sp>
      <p:sp>
        <p:nvSpPr>
          <p:cNvPr id="8" name="Rectangle 7">
            <a:extLst>
              <a:ext uri="{FF2B5EF4-FFF2-40B4-BE49-F238E27FC236}">
                <a16:creationId xmlns:a16="http://schemas.microsoft.com/office/drawing/2014/main" id="{29170157-910A-7D4F-A241-91EABBDF746B}"/>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10" name="TextBox 3">
            <a:extLst>
              <a:ext uri="{FF2B5EF4-FFF2-40B4-BE49-F238E27FC236}">
                <a16:creationId xmlns:a16="http://schemas.microsoft.com/office/drawing/2014/main" id="{67340DA4-A1D4-44D6-B75E-2A2C4EDDE2A8}"/>
              </a:ext>
            </a:extLst>
          </p:cNvPr>
          <p:cNvSpPr txBox="1">
            <a:spLocks noChangeArrowheads="1"/>
          </p:cNvSpPr>
          <p:nvPr userDrawn="1"/>
        </p:nvSpPr>
        <p:spPr bwMode="white">
          <a:xfrm>
            <a:off x="200025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17844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EAFC448-266B-444D-93B6-9E4322C451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32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66700" y="1485900"/>
            <a:ext cx="11658600" cy="4735887"/>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EC23A44-ADDE-4F1D-A177-748BFC6D2350}"/>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48087A0D-F943-449D-8AB1-ED5F9006853F}"/>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9108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72B94DF-43D0-4F2E-B2F3-6E9D39C01841}"/>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EE280F70-0F02-45DA-A5CE-D743BDDBADE0}"/>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776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C6D65ED-7524-4C36-B4D8-6A1D0A3E298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114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8CF33A67-0770-43E9-89C6-297F4ED4DCB5}"/>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AABC6951-3130-4635-8F71-0EC6FA0E45E2}"/>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75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A9846CC8-5274-49C0-A75A-15EB9CC58123}"/>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268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210810D-9DE1-4639-AF56-0B5089134771}"/>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4BF97468-055A-4F99-83FB-01CA315E3BCD}"/>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961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6ED97B-F696-4A1C-9EED-AC200B9FA071}"/>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7106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87398D-D09F-431F-A73E-033E078E85D9}"/>
              </a:ext>
            </a:extLst>
          </p:cNvPr>
          <p:cNvPicPr>
            <a:picLocks noChangeAspect="1"/>
          </p:cNvPicPr>
          <p:nvPr userDrawn="1"/>
        </p:nvPicPr>
        <p:blipFill>
          <a:blip r:embed="rId2"/>
          <a:srcRect t="85" b="85"/>
          <a:stretch/>
        </p:blipFill>
        <p:spPr bwMode="ltGray">
          <a:xfrm>
            <a:off x="0" y="0"/>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8"/>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9258300" cy="348968"/>
          </a:xfrm>
        </p:spPr>
        <p:txBody>
          <a:bodyPr/>
          <a:lstStyle>
            <a:lvl1pPr marL="0" indent="0">
              <a:buNone/>
              <a:defRPr sz="20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9258300"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218A1F76-B3DF-469B-AA90-AFC944292364}"/>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6" name="TextBox 3">
            <a:extLst>
              <a:ext uri="{FF2B5EF4-FFF2-40B4-BE49-F238E27FC236}">
                <a16:creationId xmlns:a16="http://schemas.microsoft.com/office/drawing/2014/main" id="{5DAEBA23-9261-43FC-9A6F-9EFDB2D128A2}"/>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3609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63597C8-6089-457A-AA32-94408766351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7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647700" y="1993900"/>
            <a:ext cx="8696325" cy="1943100"/>
          </a:xfrm>
        </p:spPr>
        <p:txBody>
          <a:bodyPr anchor="b"/>
          <a:lstStyle>
            <a:lvl1pPr>
              <a:defRPr sz="4800"/>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647700" y="4737100"/>
            <a:ext cx="8696325" cy="409575"/>
          </a:xfrm>
        </p:spPr>
        <p:txBody>
          <a:bodyPr/>
          <a:lstStyle>
            <a:lvl1pPr marL="0" indent="0" algn="l">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647700" y="5146675"/>
            <a:ext cx="8696325" cy="409575"/>
          </a:xfrm>
        </p:spPr>
        <p:txBody>
          <a:bodyPr/>
          <a:lstStyle>
            <a:lvl1pPr marL="0" indent="0" algn="l">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338137" y="1985962"/>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5684103" y="3430451"/>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2" name="Rectangle 11">
            <a:extLst>
              <a:ext uri="{FF2B5EF4-FFF2-40B4-BE49-F238E27FC236}">
                <a16:creationId xmlns:a16="http://schemas.microsoft.com/office/drawing/2014/main" id="{4AE550BD-CB6D-4372-A359-F4068DCA1F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335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976" userDrawn="1">
          <p15:clr>
            <a:srgbClr val="FBAE40"/>
          </p15:clr>
        </p15:guide>
        <p15:guide id="2" pos="408" userDrawn="1">
          <p15:clr>
            <a:srgbClr val="FBAE40"/>
          </p15:clr>
        </p15:guide>
        <p15:guide id="3" pos="5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DF8A73-B46A-4AD6-884C-7D7848B694C8}"/>
              </a:ext>
            </a:extLst>
          </p:cNvPr>
          <p:cNvPicPr>
            <a:picLocks noChangeAspect="1"/>
          </p:cNvPicPr>
          <p:nvPr userDrawn="1"/>
        </p:nvPicPr>
        <p:blipFill rotWithShape="1">
          <a:blip r:embed="rId2"/>
          <a:srcRect l="25661" t="28176" b="14067"/>
          <a:stretch/>
        </p:blipFill>
        <p:spPr bwMode="ltGray">
          <a:xfrm flipH="1">
            <a:off x="0" y="0"/>
            <a:ext cx="12192000" cy="6858001"/>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381000" y="2390775"/>
            <a:ext cx="7670800" cy="1635125"/>
          </a:xfrm>
        </p:spPr>
        <p:txBody>
          <a:bodyPr anchor="ctr"/>
          <a:lstStyle>
            <a:lvl1pPr>
              <a:defRPr sz="5400"/>
            </a:lvl1pPr>
          </a:lstStyle>
          <a:p>
            <a:r>
              <a:rPr lang="en-US" dirty="0"/>
              <a:t>Section layout – Enter section name here</a:t>
            </a:r>
          </a:p>
        </p:txBody>
      </p:sp>
      <p:pic>
        <p:nvPicPr>
          <p:cNvPr id="9" name="Picture 8">
            <a:extLst>
              <a:ext uri="{FF2B5EF4-FFF2-40B4-BE49-F238E27FC236}">
                <a16:creationId xmlns:a16="http://schemas.microsoft.com/office/drawing/2014/main" id="{B34B06AC-799E-4DC1-8147-C19749D2936F}"/>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0" name="TextBox 3">
            <a:extLst>
              <a:ext uri="{FF2B5EF4-FFF2-40B4-BE49-F238E27FC236}">
                <a16:creationId xmlns:a16="http://schemas.microsoft.com/office/drawing/2014/main" id="{2A1AC8FD-9DF0-4050-BE0F-2BD57C02C333}"/>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68770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AD7A9-0C1B-4637-AB69-410627BBCD3F}"/>
              </a:ext>
            </a:extLst>
          </p:cNvPr>
          <p:cNvPicPr>
            <a:picLocks noChangeAspect="1"/>
          </p:cNvPicPr>
          <p:nvPr userDrawn="1"/>
        </p:nvPicPr>
        <p:blipFill rotWithShape="1">
          <a:blip r:embed="rId2"/>
          <a:srcRect l="27684" t="812" r="27684"/>
          <a:stretch/>
        </p:blipFill>
        <p:spPr bwMode="ltGray">
          <a:xfrm>
            <a:off x="-1" y="0"/>
            <a:ext cx="12192001"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381000" y="2022475"/>
            <a:ext cx="7886700" cy="2371726"/>
          </a:xfrm>
        </p:spPr>
        <p:txBody>
          <a:bodyPr anchor="ctr"/>
          <a:lstStyle>
            <a:lvl1pPr>
              <a:defRPr sz="5400"/>
            </a:lvl1pPr>
          </a:lstStyle>
          <a:p>
            <a:r>
              <a:rPr lang="en-US" dirty="0"/>
              <a:t>Video or demo divider – Type “Video” or “Demo” here</a:t>
            </a:r>
          </a:p>
        </p:txBody>
      </p:sp>
      <p:pic>
        <p:nvPicPr>
          <p:cNvPr id="9" name="Picture 8">
            <a:extLst>
              <a:ext uri="{FF2B5EF4-FFF2-40B4-BE49-F238E27FC236}">
                <a16:creationId xmlns:a16="http://schemas.microsoft.com/office/drawing/2014/main" id="{947F0697-4559-494D-8A42-8EE6C1D4FF04}"/>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0" name="TextBox 3">
            <a:extLst>
              <a:ext uri="{FF2B5EF4-FFF2-40B4-BE49-F238E27FC236}">
                <a16:creationId xmlns:a16="http://schemas.microsoft.com/office/drawing/2014/main" id="{B1AEFCE1-8A6F-4AFE-97F2-D08611D834D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4681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0F4C3-7D4A-46DA-850C-80F33645D463}"/>
              </a:ext>
            </a:extLst>
          </p:cNvPr>
          <p:cNvPicPr>
            <a:picLocks noChangeAspect="1"/>
          </p:cNvPicPr>
          <p:nvPr userDrawn="1"/>
        </p:nvPicPr>
        <p:blipFill rotWithShape="1">
          <a:blip r:embed="rId2"/>
          <a:srcRect l="24183" t="24183"/>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CBA19DF-C258-4E93-9303-020C761A2590}"/>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4" name="Media Placeholder 3">
            <a:extLst>
              <a:ext uri="{FF2B5EF4-FFF2-40B4-BE49-F238E27FC236}">
                <a16:creationId xmlns:a16="http://schemas.microsoft.com/office/drawing/2014/main" id="{BC284357-59EC-4742-99A5-CC1D7F057724}"/>
              </a:ext>
            </a:extLst>
          </p:cNvPr>
          <p:cNvSpPr>
            <a:spLocks noGrp="1"/>
          </p:cNvSpPr>
          <p:nvPr>
            <p:ph type="media" sz="quarter" idx="10" hasCustomPrompt="1"/>
          </p:nvPr>
        </p:nvSpPr>
        <p:spPr bwMode="ltGray">
          <a:xfrm>
            <a:off x="0" y="0"/>
            <a:ext cx="12192000" cy="6858000"/>
          </a:xfrm>
          <a:solidFill>
            <a:srgbClr val="000000">
              <a:alpha val="34118"/>
            </a:srgbClr>
          </a:solidFill>
        </p:spPr>
        <p:txBody>
          <a:bodyPr lIns="731520" anchor="ctr"/>
          <a:lstStyle>
            <a:lvl1pPr marL="0" indent="0">
              <a:buNone/>
              <a:defRPr/>
            </a:lvl1pPr>
          </a:lstStyle>
          <a:p>
            <a:r>
              <a:rPr lang="en-US" dirty="0"/>
              <a:t>Click icon to add video</a:t>
            </a:r>
          </a:p>
        </p:txBody>
      </p:sp>
      <p:pic>
        <p:nvPicPr>
          <p:cNvPr id="6" name="Picture 5">
            <a:extLst>
              <a:ext uri="{FF2B5EF4-FFF2-40B4-BE49-F238E27FC236}">
                <a16:creationId xmlns:a16="http://schemas.microsoft.com/office/drawing/2014/main" id="{5C8DCEFA-79CD-4D8F-B0A6-25430E827697}"/>
              </a:ext>
            </a:extLst>
          </p:cNvPr>
          <p:cNvPicPr>
            <a:picLocks noChangeAspect="1"/>
          </p:cNvPicPr>
          <p:nvPr userDrawn="1"/>
        </p:nvPicPr>
        <p:blipFill>
          <a:blip r:embed="rId4"/>
          <a:srcRect/>
          <a:stretch/>
        </p:blipFill>
        <p:spPr>
          <a:xfrm>
            <a:off x="446954" y="6398787"/>
            <a:ext cx="383150" cy="216390"/>
          </a:xfrm>
          <a:prstGeom prst="rect">
            <a:avLst/>
          </a:prstGeom>
        </p:spPr>
      </p:pic>
      <p:sp>
        <p:nvSpPr>
          <p:cNvPr id="7" name="TextBox 3">
            <a:extLst>
              <a:ext uri="{FF2B5EF4-FFF2-40B4-BE49-F238E27FC236}">
                <a16:creationId xmlns:a16="http://schemas.microsoft.com/office/drawing/2014/main" id="{01F601EE-A12D-4843-980B-53E74876B5A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9357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A2-CA8E-4726-A512-195A657474D7}"/>
              </a:ext>
            </a:extLst>
          </p:cNvPr>
          <p:cNvSpPr>
            <a:spLocks noGrp="1"/>
          </p:cNvSpPr>
          <p:nvPr>
            <p:ph type="title" hasCustomPrompt="1"/>
          </p:nvPr>
        </p:nvSpPr>
        <p:spPr>
          <a:xfrm>
            <a:off x="266700" y="228601"/>
            <a:ext cx="11658600" cy="6409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E9338ED-F59F-4D08-ADDD-87BA8BA27F0F}"/>
              </a:ext>
            </a:extLst>
          </p:cNvPr>
          <p:cNvSpPr>
            <a:spLocks noGrp="1"/>
          </p:cNvSpPr>
          <p:nvPr>
            <p:ph type="body" idx="1" hasCustomPrompt="1"/>
          </p:nvPr>
        </p:nvSpPr>
        <p:spPr>
          <a:xfrm>
            <a:off x="266699" y="1485900"/>
            <a:ext cx="5696712" cy="5191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F7C4376D-4122-4312-82F4-61348603A132}"/>
              </a:ext>
            </a:extLst>
          </p:cNvPr>
          <p:cNvSpPr>
            <a:spLocks noGrp="1"/>
          </p:cNvSpPr>
          <p:nvPr>
            <p:ph sz="half" idx="2" hasCustomPrompt="1"/>
          </p:nvPr>
        </p:nvSpPr>
        <p:spPr>
          <a:xfrm>
            <a:off x="266699" y="2155451"/>
            <a:ext cx="5696712" cy="4092950"/>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5FE328-1410-4101-9F4D-7E9262CB7EFC}"/>
              </a:ext>
            </a:extLst>
          </p:cNvPr>
          <p:cNvSpPr>
            <a:spLocks noGrp="1"/>
          </p:cNvSpPr>
          <p:nvPr>
            <p:ph type="body" sz="quarter" idx="3" hasCustomPrompt="1"/>
          </p:nvPr>
        </p:nvSpPr>
        <p:spPr>
          <a:xfrm>
            <a:off x="6228591" y="1485900"/>
            <a:ext cx="5696712" cy="5191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0246FF0C-8B81-44F5-A3A1-4CB98AA5C1F1}"/>
              </a:ext>
            </a:extLst>
          </p:cNvPr>
          <p:cNvSpPr>
            <a:spLocks noGrp="1"/>
          </p:cNvSpPr>
          <p:nvPr>
            <p:ph sz="quarter" idx="4" hasCustomPrompt="1"/>
          </p:nvPr>
        </p:nvSpPr>
        <p:spPr>
          <a:xfrm>
            <a:off x="6228591" y="2155450"/>
            <a:ext cx="5696712" cy="4092950"/>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6926F65C-26AE-42D4-AD42-9E8321FC807F}"/>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613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DE73-7EBE-45CD-B4BC-AC1B30124CEB}"/>
              </a:ext>
            </a:extLst>
          </p:cNvPr>
          <p:cNvSpPr>
            <a:spLocks noGrp="1"/>
          </p:cNvSpPr>
          <p:nvPr>
            <p:ph type="title" hasCustomPrompt="1"/>
          </p:nvPr>
        </p:nvSpPr>
        <p:spPr>
          <a:xfrm>
            <a:off x="266700" y="380999"/>
            <a:ext cx="5696710" cy="1038225"/>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A4F2DC2D-1664-4D0D-A224-7968E1C41DA7}"/>
              </a:ext>
            </a:extLst>
          </p:cNvPr>
          <p:cNvSpPr>
            <a:spLocks noGrp="1"/>
          </p:cNvSpPr>
          <p:nvPr>
            <p:ph idx="1" hasCustomPrompt="1"/>
          </p:nvPr>
        </p:nvSpPr>
        <p:spPr>
          <a:xfrm>
            <a:off x="6228591" y="380999"/>
            <a:ext cx="5696712" cy="58674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92EF63E-8469-4ADA-B59C-18948F036E90}"/>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Rectangle 4">
            <a:extLst>
              <a:ext uri="{FF2B5EF4-FFF2-40B4-BE49-F238E27FC236}">
                <a16:creationId xmlns:a16="http://schemas.microsoft.com/office/drawing/2014/main" id="{0191C451-3779-4BF8-A782-DAFC194DE89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3267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932D-314A-43EC-A0A0-0CAEF1A49761}"/>
              </a:ext>
            </a:extLst>
          </p:cNvPr>
          <p:cNvSpPr>
            <a:spLocks noGrp="1"/>
          </p:cNvSpPr>
          <p:nvPr>
            <p:ph type="title" hasCustomPrompt="1"/>
          </p:nvPr>
        </p:nvSpPr>
        <p:spPr>
          <a:xfrm>
            <a:off x="266700" y="380999"/>
            <a:ext cx="5696710" cy="1038225"/>
          </a:xfrm>
        </p:spPr>
        <p:txBody>
          <a:bodyPr anchor="t"/>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E2ED2352-23C4-43F2-BD02-FC5DA4CE203C}"/>
              </a:ext>
            </a:extLst>
          </p:cNvPr>
          <p:cNvSpPr>
            <a:spLocks noGrp="1"/>
          </p:cNvSpPr>
          <p:nvPr>
            <p:ph type="pic" idx="1" hasCustomPrompt="1"/>
          </p:nvPr>
        </p:nvSpPr>
        <p:spPr>
          <a:xfrm>
            <a:off x="6228590" y="380999"/>
            <a:ext cx="5696712" cy="5867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enter image</a:t>
            </a:r>
          </a:p>
        </p:txBody>
      </p:sp>
      <p:sp>
        <p:nvSpPr>
          <p:cNvPr id="4" name="Text Placeholder 3">
            <a:extLst>
              <a:ext uri="{FF2B5EF4-FFF2-40B4-BE49-F238E27FC236}">
                <a16:creationId xmlns:a16="http://schemas.microsoft.com/office/drawing/2014/main" id="{109BFC8B-22A6-43F5-BDCB-14CAED149CE5}"/>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Rectangle 4">
            <a:extLst>
              <a:ext uri="{FF2B5EF4-FFF2-40B4-BE49-F238E27FC236}">
                <a16:creationId xmlns:a16="http://schemas.microsoft.com/office/drawing/2014/main" id="{E5DB928B-BBB3-4808-9EDE-BD8115B2BFB3}"/>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890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CA8-40A8-4B1C-A4CF-C72646ED3909}"/>
              </a:ext>
            </a:extLst>
          </p:cNvPr>
          <p:cNvSpPr>
            <a:spLocks noGrp="1"/>
          </p:cNvSpPr>
          <p:nvPr>
            <p:ph type="title" hasCustomPrompt="1"/>
          </p:nvPr>
        </p:nvSpPr>
        <p:spPr/>
        <p:txBody>
          <a:bodyPr/>
          <a:lstStyle>
            <a:lvl1pPr>
              <a:defRPr/>
            </a:lvl1pPr>
          </a:lstStyle>
          <a:p>
            <a:r>
              <a:rPr lang="en-US" dirty="0"/>
              <a:t>Title and vertical text layout (for global)</a:t>
            </a:r>
          </a:p>
        </p:txBody>
      </p:sp>
      <p:sp>
        <p:nvSpPr>
          <p:cNvPr id="3" name="Vertical Text Placeholder 2">
            <a:extLst>
              <a:ext uri="{FF2B5EF4-FFF2-40B4-BE49-F238E27FC236}">
                <a16:creationId xmlns:a16="http://schemas.microsoft.com/office/drawing/2014/main" id="{EC714833-38ED-489D-8CAC-A742733025DD}"/>
              </a:ext>
            </a:extLst>
          </p:cNvPr>
          <p:cNvSpPr>
            <a:spLocks noGrp="1"/>
          </p:cNvSpPr>
          <p:nvPr>
            <p:ph type="body" orient="vert" idx="1" hasCustomPrompt="1"/>
          </p:nvPr>
        </p:nvSpPr>
        <p:spPr>
          <a:xfrm>
            <a:off x="266700" y="1485900"/>
            <a:ext cx="11658600" cy="47625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2C3E00BB-EF51-4A35-BDAF-338891E17647}"/>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3652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A3F2E-C228-48EF-A4BB-F9E8F8CC91AF}"/>
              </a:ext>
            </a:extLst>
          </p:cNvPr>
          <p:cNvSpPr>
            <a:spLocks noGrp="1"/>
          </p:cNvSpPr>
          <p:nvPr>
            <p:ph type="title" orient="vert" hasCustomPrompt="1"/>
          </p:nvPr>
        </p:nvSpPr>
        <p:spPr>
          <a:xfrm>
            <a:off x="10638972" y="381000"/>
            <a:ext cx="1286327" cy="5867400"/>
          </a:xfrm>
        </p:spPr>
        <p:txBody>
          <a:bodyPr vert="eaVert"/>
          <a:lstStyle>
            <a:lvl1pPr>
              <a:defRPr/>
            </a:lvl1pPr>
          </a:lstStyle>
          <a:p>
            <a:r>
              <a:rPr lang="en-US" dirty="0"/>
              <a:t>Vertical title and text (for global)</a:t>
            </a:r>
          </a:p>
        </p:txBody>
      </p:sp>
      <p:sp>
        <p:nvSpPr>
          <p:cNvPr id="3" name="Vertical Text Placeholder 2">
            <a:extLst>
              <a:ext uri="{FF2B5EF4-FFF2-40B4-BE49-F238E27FC236}">
                <a16:creationId xmlns:a16="http://schemas.microsoft.com/office/drawing/2014/main" id="{B166BCB9-6513-44F1-B347-202B5A98090B}"/>
              </a:ext>
            </a:extLst>
          </p:cNvPr>
          <p:cNvSpPr>
            <a:spLocks noGrp="1"/>
          </p:cNvSpPr>
          <p:nvPr>
            <p:ph type="body" orient="vert" idx="1" hasCustomPrompt="1"/>
          </p:nvPr>
        </p:nvSpPr>
        <p:spPr>
          <a:xfrm>
            <a:off x="266700" y="381000"/>
            <a:ext cx="10287000" cy="58674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A378028-58A5-4C64-B10E-FD2F9E6D4CC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272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F01F54-8D75-415F-AFEE-24905CB246BD}"/>
              </a:ext>
            </a:extLst>
          </p:cNvPr>
          <p:cNvPicPr>
            <a:picLocks noChangeAspect="1"/>
          </p:cNvPicPr>
          <p:nvPr userDrawn="1"/>
        </p:nvPicPr>
        <p:blipFill>
          <a:blip r:embed="rId2"/>
          <a:srcRect t="85" b="85"/>
          <a:stretch/>
        </p:blipFill>
        <p:spPr bwMode="ltGray">
          <a:xfrm>
            <a:off x="0" y="0"/>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7"/>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4412876" cy="348967"/>
          </a:xfrm>
        </p:spPr>
        <p:txBody>
          <a:bodyPr/>
          <a:lstStyle>
            <a:lvl1pPr marL="0" indent="0">
              <a:buNone/>
              <a:defRPr sz="20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4412876"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4910418" y="4622523"/>
            <a:ext cx="4412876" cy="348967"/>
          </a:xfrm>
        </p:spPr>
        <p:txBody>
          <a:bodyPr/>
          <a:lstStyle>
            <a:lvl1pPr marL="0" indent="0">
              <a:buNone/>
              <a:defRPr sz="2000" b="0" cap="none" spc="0" baseline="0"/>
            </a:lvl1pPr>
          </a:lstStyle>
          <a:p>
            <a:pPr lvl="0"/>
            <a:r>
              <a:rPr lang="en-US" dirty="0"/>
              <a:t>Speaker name (and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4910418" y="4971490"/>
            <a:ext cx="4412876"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7" name="Picture 16">
            <a:extLst>
              <a:ext uri="{FF2B5EF4-FFF2-40B4-BE49-F238E27FC236}">
                <a16:creationId xmlns:a16="http://schemas.microsoft.com/office/drawing/2014/main" id="{0E91EF2C-AFEF-47B4-8C5F-4EF6397FDE08}"/>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8" name="TextBox 3">
            <a:extLst>
              <a:ext uri="{FF2B5EF4-FFF2-40B4-BE49-F238E27FC236}">
                <a16:creationId xmlns:a16="http://schemas.microsoft.com/office/drawing/2014/main" id="{B3021470-2E41-4E38-8161-90DC1BBC9C51}"/>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25950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AEE82C-76AA-4297-8390-4EA0F2A39A0A}"/>
              </a:ext>
            </a:extLst>
          </p:cNvPr>
          <p:cNvPicPr>
            <a:picLocks noChangeAspect="1"/>
          </p:cNvPicPr>
          <p:nvPr userDrawn="1"/>
        </p:nvPicPr>
        <p:blipFill>
          <a:blip r:embed="rId2"/>
          <a:srcRect t="85" b="85"/>
          <a:stretch/>
        </p:blipFill>
        <p:spPr bwMode="ltGray">
          <a:xfrm>
            <a:off x="0" y="0"/>
            <a:ext cx="12212672" cy="68580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721322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721322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pic>
        <p:nvPicPr>
          <p:cNvPr id="12" name="Picture 11">
            <a:extLst>
              <a:ext uri="{FF2B5EF4-FFF2-40B4-BE49-F238E27FC236}">
                <a16:creationId xmlns:a16="http://schemas.microsoft.com/office/drawing/2014/main" id="{B84330CE-85AA-4EF7-92DC-4391ED6543C2}"/>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3" name="TextBox 3">
            <a:extLst>
              <a:ext uri="{FF2B5EF4-FFF2-40B4-BE49-F238E27FC236}">
                <a16:creationId xmlns:a16="http://schemas.microsoft.com/office/drawing/2014/main" id="{CFA378EB-1F2A-43B8-812A-2C9ADE0B691A}"/>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8016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urv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FCA692-0A86-4A98-94F7-84F5A4C199C4}"/>
              </a:ext>
            </a:extLst>
          </p:cNvPr>
          <p:cNvPicPr>
            <a:picLocks noChangeAspect="1"/>
          </p:cNvPicPr>
          <p:nvPr userDrawn="1"/>
        </p:nvPicPr>
        <p:blipFill>
          <a:blip r:embed="rId2"/>
          <a:srcRect t="85" b="85"/>
          <a:stretch/>
        </p:blipFill>
        <p:spPr bwMode="ltGray">
          <a:xfrm>
            <a:off x="0" y="0"/>
            <a:ext cx="12212672" cy="6858000"/>
          </a:xfrm>
          <a:prstGeom prst="rect">
            <a:avLst/>
          </a:prstGeom>
        </p:spPr>
      </p:pic>
      <p:sp>
        <p:nvSpPr>
          <p:cNvPr id="2" name="Oval 1">
            <a:extLst>
              <a:ext uri="{FF2B5EF4-FFF2-40B4-BE49-F238E27FC236}">
                <a16:creationId xmlns:a16="http://schemas.microsoft.com/office/drawing/2014/main" id="{22B5E503-0F79-40B7-B435-ECB0CB5B6FCB}"/>
              </a:ext>
            </a:extLst>
          </p:cNvPr>
          <p:cNvSpPr/>
          <p:nvPr userDrawn="1"/>
        </p:nvSpPr>
        <p:spPr bwMode="auto">
          <a:xfrm>
            <a:off x="5299710" y="1445839"/>
            <a:ext cx="1592580" cy="1592580"/>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3" name="TextBox 2">
            <a:extLst>
              <a:ext uri="{FF2B5EF4-FFF2-40B4-BE49-F238E27FC236}">
                <a16:creationId xmlns:a16="http://schemas.microsoft.com/office/drawing/2014/main" id="{32355E09-FB4E-4048-88DC-D059F27881EC}"/>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7" name="Picture 6">
            <a:extLst>
              <a:ext uri="{FF2B5EF4-FFF2-40B4-BE49-F238E27FC236}">
                <a16:creationId xmlns:a16="http://schemas.microsoft.com/office/drawing/2014/main" id="{6993DBB6-D5CB-47F0-934B-F7B7B5CAF3D2}"/>
              </a:ext>
            </a:extLst>
          </p:cNvPr>
          <p:cNvPicPr>
            <a:picLocks noChangeAspect="1"/>
          </p:cNvPicPr>
          <p:nvPr userDrawn="1"/>
        </p:nvPicPr>
        <p:blipFill>
          <a:blip r:embed="rId3"/>
          <a:srcRect/>
          <a:stretch/>
        </p:blipFill>
        <p:spPr>
          <a:xfrm>
            <a:off x="446954" y="6398787"/>
            <a:ext cx="383150" cy="216390"/>
          </a:xfrm>
          <a:prstGeom prst="rect">
            <a:avLst/>
          </a:prstGeom>
        </p:spPr>
      </p:pic>
      <p:sp>
        <p:nvSpPr>
          <p:cNvPr id="8" name="TextBox 3">
            <a:extLst>
              <a:ext uri="{FF2B5EF4-FFF2-40B4-BE49-F238E27FC236}">
                <a16:creationId xmlns:a16="http://schemas.microsoft.com/office/drawing/2014/main" id="{9402F4C0-C95E-40AC-8428-FA474C0D97E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20268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49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5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C46049D-F0E6-4F5F-B4B7-76721B2DAC14}"/>
              </a:ext>
            </a:extLst>
          </p:cNvPr>
          <p:cNvPicPr>
            <a:picLocks noChangeAspect="1"/>
          </p:cNvPicPr>
          <p:nvPr userDrawn="1"/>
        </p:nvPicPr>
        <p:blipFill>
          <a:blip r:embed="rId2"/>
          <a:srcRect t="85" b="85"/>
          <a:stretch/>
        </p:blipFill>
        <p:spPr bwMode="ltGray">
          <a:xfrm>
            <a:off x="0" y="0"/>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7"/>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3166782" cy="368577"/>
          </a:xfrm>
        </p:spPr>
        <p:txBody>
          <a:bodyPr/>
          <a:lstStyle>
            <a:lvl1pPr marL="0" indent="0">
              <a:buNone/>
              <a:defRPr sz="2000" b="0" cap="none" spc="0" baseline="0"/>
            </a:lvl1pPr>
          </a:lstStyle>
          <a:p>
            <a:pPr lvl="0"/>
            <a:r>
              <a:rPr lang="en-US" dirty="0"/>
              <a:t>Speaker name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3538815" y="4622523"/>
            <a:ext cx="3166782" cy="368577"/>
          </a:xfrm>
        </p:spPr>
        <p:txBody>
          <a:bodyPr/>
          <a:lstStyle>
            <a:lvl1pPr marL="0" indent="0">
              <a:buNone/>
              <a:defRPr sz="2000" b="0" cap="none" spc="0" baseline="0"/>
            </a:lvl1pPr>
          </a:lstStyle>
          <a:p>
            <a:pPr lvl="0"/>
            <a:r>
              <a:rPr lang="en-US" dirty="0"/>
              <a:t>Speaker name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353881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6" name="Text Placeholder 8">
            <a:extLst>
              <a:ext uri="{FF2B5EF4-FFF2-40B4-BE49-F238E27FC236}">
                <a16:creationId xmlns:a16="http://schemas.microsoft.com/office/drawing/2014/main" id="{761BB60E-6894-4067-9799-7A3B63842B9D}"/>
              </a:ext>
            </a:extLst>
          </p:cNvPr>
          <p:cNvSpPr>
            <a:spLocks noGrp="1"/>
          </p:cNvSpPr>
          <p:nvPr>
            <p:ph type="body" sz="quarter" idx="15" hasCustomPrompt="1"/>
          </p:nvPr>
        </p:nvSpPr>
        <p:spPr>
          <a:xfrm>
            <a:off x="6801965" y="4622523"/>
            <a:ext cx="3166782" cy="368577"/>
          </a:xfrm>
        </p:spPr>
        <p:txBody>
          <a:bodyPr/>
          <a:lstStyle>
            <a:lvl1pPr marL="0" indent="0">
              <a:buNone/>
              <a:defRPr sz="2000" b="0" cap="none" spc="0" baseline="0"/>
            </a:lvl1pPr>
          </a:lstStyle>
          <a:p>
            <a:pPr lvl="0"/>
            <a:r>
              <a:rPr lang="en-US" dirty="0"/>
              <a:t>Speaker name (pronouns)</a:t>
            </a:r>
          </a:p>
        </p:txBody>
      </p:sp>
      <p:sp>
        <p:nvSpPr>
          <p:cNvPr id="17" name="Text Placeholder 10">
            <a:extLst>
              <a:ext uri="{FF2B5EF4-FFF2-40B4-BE49-F238E27FC236}">
                <a16:creationId xmlns:a16="http://schemas.microsoft.com/office/drawing/2014/main" id="{87AD72BF-6239-4DAB-B0FE-63CCF755B721}"/>
              </a:ext>
            </a:extLst>
          </p:cNvPr>
          <p:cNvSpPr>
            <a:spLocks noGrp="1"/>
          </p:cNvSpPr>
          <p:nvPr>
            <p:ph type="body" sz="quarter" idx="16" hasCustomPrompt="1"/>
          </p:nvPr>
        </p:nvSpPr>
        <p:spPr>
          <a:xfrm>
            <a:off x="680196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9" name="Picture 18">
            <a:extLst>
              <a:ext uri="{FF2B5EF4-FFF2-40B4-BE49-F238E27FC236}">
                <a16:creationId xmlns:a16="http://schemas.microsoft.com/office/drawing/2014/main" id="{8FA65153-28C2-4566-A0F0-7286ABBCFA26}"/>
              </a:ext>
            </a:extLst>
          </p:cNvPr>
          <p:cNvPicPr>
            <a:picLocks noChangeAspect="1"/>
          </p:cNvPicPr>
          <p:nvPr userDrawn="1"/>
        </p:nvPicPr>
        <p:blipFill>
          <a:blip r:embed="rId3"/>
          <a:srcRect/>
          <a:stretch/>
        </p:blipFill>
        <p:spPr>
          <a:xfrm>
            <a:off x="446954" y="6398787"/>
            <a:ext cx="383150" cy="216390"/>
          </a:xfrm>
          <a:prstGeom prst="rect">
            <a:avLst/>
          </a:prstGeom>
        </p:spPr>
      </p:pic>
      <p:sp>
        <p:nvSpPr>
          <p:cNvPr id="20" name="TextBox 3">
            <a:extLst>
              <a:ext uri="{FF2B5EF4-FFF2-40B4-BE49-F238E27FC236}">
                <a16:creationId xmlns:a16="http://schemas.microsoft.com/office/drawing/2014/main" id="{8652C18E-11D6-4AA9-BD9A-A03B3D1529CC}"/>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56002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C68EC7-0F72-4D67-92D4-EC4A2103326D}"/>
              </a:ext>
            </a:extLst>
          </p:cNvPr>
          <p:cNvSpPr>
            <a:spLocks noGrp="1"/>
          </p:cNvSpPr>
          <p:nvPr>
            <p:ph type="body" sz="quarter" idx="10" hasCustomPrompt="1"/>
          </p:nvPr>
        </p:nvSpPr>
        <p:spPr>
          <a:xfrm>
            <a:off x="266700" y="1485900"/>
            <a:ext cx="11658600" cy="4762500"/>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Agenda layout</a:t>
            </a:r>
          </a:p>
        </p:txBody>
      </p:sp>
      <p:sp>
        <p:nvSpPr>
          <p:cNvPr id="4" name="Rectangle 3">
            <a:extLst>
              <a:ext uri="{FF2B5EF4-FFF2-40B4-BE49-F238E27FC236}">
                <a16:creationId xmlns:a16="http://schemas.microsoft.com/office/drawing/2014/main" id="{250B5CCA-0530-4DDF-BE3B-7BDABD22401A}"/>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06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BF5469EC-2E51-4667-AF2C-8C8E7C6551F3}"/>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45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ECB35-0322-4786-879E-C96F9A03A023}"/>
              </a:ext>
            </a:extLst>
          </p:cNvPr>
          <p:cNvPicPr>
            <a:picLocks noChangeAspect="1"/>
          </p:cNvPicPr>
          <p:nvPr userDrawn="1"/>
        </p:nvPicPr>
        <p:blipFill rotWithShape="1">
          <a:blip r:embed="rId2"/>
          <a:srcRect l="18865" r="32957"/>
          <a:stretch/>
        </p:blipFill>
        <p:spPr bwMode="ltGray">
          <a:xfrm flipH="1">
            <a:off x="0" y="0"/>
            <a:ext cx="12192000" cy="6857999"/>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with art layout</a:t>
            </a:r>
          </a:p>
        </p:txBody>
      </p:sp>
      <p:pic>
        <p:nvPicPr>
          <p:cNvPr id="6" name="Picture 5">
            <a:extLst>
              <a:ext uri="{FF2B5EF4-FFF2-40B4-BE49-F238E27FC236}">
                <a16:creationId xmlns:a16="http://schemas.microsoft.com/office/drawing/2014/main" id="{EC49D54C-6BE0-4C2A-A88F-94857D75FC6F}"/>
              </a:ext>
            </a:extLst>
          </p:cNvPr>
          <p:cNvPicPr>
            <a:picLocks noChangeAspect="1"/>
          </p:cNvPicPr>
          <p:nvPr userDrawn="1"/>
        </p:nvPicPr>
        <p:blipFill>
          <a:blip r:embed="rId3"/>
          <a:srcRect/>
          <a:stretch/>
        </p:blipFill>
        <p:spPr>
          <a:xfrm>
            <a:off x="446954" y="6398787"/>
            <a:ext cx="383150" cy="216390"/>
          </a:xfrm>
          <a:prstGeom prst="rect">
            <a:avLst/>
          </a:prstGeom>
        </p:spPr>
      </p:pic>
      <p:sp>
        <p:nvSpPr>
          <p:cNvPr id="7" name="TextBox 3">
            <a:extLst>
              <a:ext uri="{FF2B5EF4-FFF2-40B4-BE49-F238E27FC236}">
                <a16:creationId xmlns:a16="http://schemas.microsoft.com/office/drawing/2014/main" id="{55828B91-E0A7-41B3-A9D2-CC00377688CA}"/>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3152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7EC80D21-6F9D-443D-8D1D-57CBAC59D660}"/>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246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6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7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341CBD-1E82-4E4B-81A6-81BBF40EDA59}"/>
              </a:ext>
            </a:extLst>
          </p:cNvPr>
          <p:cNvPicPr>
            <a:picLocks noChangeAspect="1"/>
          </p:cNvPicPr>
          <p:nvPr userDrawn="1"/>
        </p:nvPicPr>
        <p:blipFill>
          <a:blip r:embed="rId36"/>
          <a:stretch>
            <a:fillRect/>
          </a:stretch>
        </p:blipFill>
        <p:spPr bwMode="ltGray">
          <a:xfrm>
            <a:off x="0" y="0"/>
            <a:ext cx="12192000" cy="6858000"/>
          </a:xfrm>
          <a:prstGeom prst="rect">
            <a:avLst/>
          </a:prstGeom>
        </p:spPr>
      </p:pic>
      <p:sp>
        <p:nvSpPr>
          <p:cNvPr id="2" name="Title Placeholder 1">
            <a:extLst>
              <a:ext uri="{FF2B5EF4-FFF2-40B4-BE49-F238E27FC236}">
                <a16:creationId xmlns:a16="http://schemas.microsoft.com/office/drawing/2014/main" id="{0EE9B75B-FC69-4802-829F-1DE0261000CF}"/>
              </a:ext>
            </a:extLst>
          </p:cNvPr>
          <p:cNvSpPr>
            <a:spLocks noGrp="1"/>
          </p:cNvSpPr>
          <p:nvPr>
            <p:ph type="title"/>
          </p:nvPr>
        </p:nvSpPr>
        <p:spPr>
          <a:xfrm>
            <a:off x="266700" y="371476"/>
            <a:ext cx="11658600" cy="640975"/>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FDE9484-AA49-444D-AF04-5449EEFBF53D}"/>
              </a:ext>
            </a:extLst>
          </p:cNvPr>
          <p:cNvSpPr>
            <a:spLocks noGrp="1"/>
          </p:cNvSpPr>
          <p:nvPr>
            <p:ph type="body" idx="1"/>
          </p:nvPr>
        </p:nvSpPr>
        <p:spPr>
          <a:xfrm>
            <a:off x="266700" y="1485900"/>
            <a:ext cx="11658600" cy="473588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F0354-EE90-4314-B552-64800CD777E5}"/>
              </a:ext>
            </a:extLst>
          </p:cNvPr>
          <p:cNvSpPr>
            <a:spLocks noGrp="1"/>
          </p:cNvSpPr>
          <p:nvPr>
            <p:ph type="dt" sz="half" idx="2"/>
          </p:nvPr>
        </p:nvSpPr>
        <p:spPr>
          <a:xfrm>
            <a:off x="266700" y="6884987"/>
            <a:ext cx="274320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1A7184-135E-45B1-A657-F2E8CBC78263}" type="datetimeFigureOut">
              <a:rPr lang="en-US" smtClean="0"/>
              <a:pPr/>
              <a:t>12/2/2021</a:t>
            </a:fld>
            <a:endParaRPr lang="en-US" dirty="0"/>
          </a:p>
        </p:txBody>
      </p:sp>
      <p:sp>
        <p:nvSpPr>
          <p:cNvPr id="5" name="Footer Placeholder 4">
            <a:extLst>
              <a:ext uri="{FF2B5EF4-FFF2-40B4-BE49-F238E27FC236}">
                <a16:creationId xmlns:a16="http://schemas.microsoft.com/office/drawing/2014/main" id="{A7282F7C-9208-4537-9576-F6AC3FA2CE7F}"/>
              </a:ext>
            </a:extLst>
          </p:cNvPr>
          <p:cNvSpPr>
            <a:spLocks noGrp="1"/>
          </p:cNvSpPr>
          <p:nvPr>
            <p:ph type="ftr" sz="quarter" idx="3"/>
          </p:nvPr>
        </p:nvSpPr>
        <p:spPr>
          <a:xfrm>
            <a:off x="4038600" y="6884986"/>
            <a:ext cx="41148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825CD4-9FE3-4FBF-920B-6AAC85319D48}"/>
              </a:ext>
            </a:extLst>
          </p:cNvPr>
          <p:cNvSpPr>
            <a:spLocks noGrp="1"/>
          </p:cNvSpPr>
          <p:nvPr>
            <p:ph type="sldNum" sz="quarter" idx="4"/>
          </p:nvPr>
        </p:nvSpPr>
        <p:spPr>
          <a:xfrm>
            <a:off x="9182100" y="6884985"/>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83B3D6B8-A066-4E03-A02F-B10ECA948899}" type="slidenum">
              <a:rPr lang="en-US" smtClean="0"/>
              <a:pPr/>
              <a:t>‹#›</a:t>
            </a:fld>
            <a:endParaRPr lang="en-US" dirty="0"/>
          </a:p>
        </p:txBody>
      </p:sp>
      <p:pic>
        <p:nvPicPr>
          <p:cNvPr id="8" name="Picture 7">
            <a:extLst>
              <a:ext uri="{FF2B5EF4-FFF2-40B4-BE49-F238E27FC236}">
                <a16:creationId xmlns:a16="http://schemas.microsoft.com/office/drawing/2014/main" id="{DA0E6602-52A0-4A9A-98AD-EA6F649959D7}"/>
              </a:ext>
            </a:extLst>
          </p:cNvPr>
          <p:cNvPicPr>
            <a:picLocks noChangeAspect="1"/>
          </p:cNvPicPr>
          <p:nvPr userDrawn="1"/>
        </p:nvPicPr>
        <p:blipFill>
          <a:blip r:embed="rId37"/>
          <a:srcRect/>
          <a:stretch/>
        </p:blipFill>
        <p:spPr>
          <a:xfrm>
            <a:off x="446954" y="6398787"/>
            <a:ext cx="383150" cy="216390"/>
          </a:xfrm>
          <a:prstGeom prst="rect">
            <a:avLst/>
          </a:prstGeom>
        </p:spPr>
      </p:pic>
      <p:sp>
        <p:nvSpPr>
          <p:cNvPr id="9" name="TextBox 3">
            <a:extLst>
              <a:ext uri="{FF2B5EF4-FFF2-40B4-BE49-F238E27FC236}">
                <a16:creationId xmlns:a16="http://schemas.microsoft.com/office/drawing/2014/main" id="{8948951E-23E1-4ACA-9AE7-7C91707AA21E}"/>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784851331"/>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5" r:id="rId7"/>
    <p:sldLayoutId id="2147483664" r:id="rId8"/>
    <p:sldLayoutId id="2147483655" r:id="rId9"/>
    <p:sldLayoutId id="2147483650" r:id="rId10"/>
    <p:sldLayoutId id="2147483680" r:id="rId11"/>
    <p:sldLayoutId id="2147483666" r:id="rId12"/>
    <p:sldLayoutId id="2147483667" r:id="rId13"/>
    <p:sldLayoutId id="2147483668" r:id="rId14"/>
    <p:sldLayoutId id="2147483652" r:id="rId15"/>
    <p:sldLayoutId id="2147483670" r:id="rId16"/>
    <p:sldLayoutId id="2147483669" r:id="rId17"/>
    <p:sldLayoutId id="2147483671" r:id="rId18"/>
    <p:sldLayoutId id="2147483672" r:id="rId19"/>
    <p:sldLayoutId id="2147483673" r:id="rId20"/>
    <p:sldLayoutId id="2147483675" r:id="rId21"/>
    <p:sldLayoutId id="2147483651" r:id="rId22"/>
    <p:sldLayoutId id="2147483676" r:id="rId23"/>
    <p:sldLayoutId id="2147483677" r:id="rId24"/>
    <p:sldLayoutId id="2147483653" r:id="rId25"/>
    <p:sldLayoutId id="2147483656" r:id="rId26"/>
    <p:sldLayoutId id="2147483657" r:id="rId27"/>
    <p:sldLayoutId id="2147483658" r:id="rId28"/>
    <p:sldLayoutId id="2147483659" r:id="rId29"/>
    <p:sldLayoutId id="2147483678" r:id="rId30"/>
    <p:sldLayoutId id="2147483679" r:id="rId31"/>
    <p:sldLayoutId id="2147483681" r:id="rId32"/>
    <p:sldLayoutId id="2147483682" r:id="rId33"/>
    <p:sldLayoutId id="2147483683" r:id="rId34"/>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guide id="2" orient="horz" pos="240" userDrawn="1">
          <p15:clr>
            <a:srgbClr val="F26B43"/>
          </p15:clr>
        </p15:guide>
        <p15:guide id="3" pos="7512" userDrawn="1">
          <p15:clr>
            <a:srgbClr val="F26B43"/>
          </p15:clr>
        </p15:guide>
        <p15:guide id="4" orient="horz" pos="3936" userDrawn="1">
          <p15:clr>
            <a:srgbClr val="F26B43"/>
          </p15:clr>
        </p15:guide>
        <p15:guide id="5" pos="240" userDrawn="1">
          <p15:clr>
            <a:srgbClr val="F26B43"/>
          </p15:clr>
        </p15:guide>
        <p15:guide id="6" pos="7440" userDrawn="1">
          <p15:clr>
            <a:srgbClr val="F26B43"/>
          </p15:clr>
        </p15:guide>
        <p15:guide id="8"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mikegchambers.teachable.com/" TargetMode="External"/><Relationship Id="rId7" Type="http://schemas.openxmlformats.org/officeDocument/2006/relationships/image" Target="../media/image29.png"/><Relationship Id="rId2" Type="http://schemas.openxmlformats.org/officeDocument/2006/relationships/hyperlink" Target="https://aws.amazon.com/developer/community/heroes/cyrus-wong/?did=dh_card&amp;trk=dh_card" TargetMode="Externa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aws.amazon.com/developer/community/heroes/mike-chambers/?did=dh_card&amp;trk=dh_car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studiolab.sagemaker.aws/"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wsdisasterresponse.devpost.com/" TargetMode="External"/><Relationship Id="rId7"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22.xml.rels><?xml version="1.0" encoding="UTF-8" standalone="yes"?>
<Relationships xmlns="http://schemas.openxmlformats.org/package/2006/relationships"><Relationship Id="rId2" Type="http://schemas.openxmlformats.org/officeDocument/2006/relationships/hyperlink" Target="https://studiolab.sagemaker.aws/" TargetMode="Externa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84B56-CA63-46AA-B31F-8A4EA5CCFD68}"/>
              </a:ext>
            </a:extLst>
          </p:cNvPr>
          <p:cNvSpPr/>
          <p:nvPr/>
        </p:nvSpPr>
        <p:spPr>
          <a:xfrm rot="1534639">
            <a:off x="8436078" y="486697"/>
            <a:ext cx="4070555" cy="5456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Public Preview</a:t>
            </a:r>
          </a:p>
        </p:txBody>
      </p:sp>
    </p:spTree>
    <p:extLst>
      <p:ext uri="{BB962C8B-B14F-4D97-AF65-F5344CB8AC3E}">
        <p14:creationId xmlns:p14="http://schemas.microsoft.com/office/powerpoint/2010/main" val="479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5367B-1C63-4964-9655-0CCCC3F8D144}"/>
              </a:ext>
            </a:extLst>
          </p:cNvPr>
          <p:cNvSpPr>
            <a:spLocks noGrp="1"/>
          </p:cNvSpPr>
          <p:nvPr>
            <p:ph type="title"/>
          </p:nvPr>
        </p:nvSpPr>
        <p:spPr/>
        <p:txBody>
          <a:bodyPr/>
          <a:lstStyle/>
          <a:p>
            <a:r>
              <a:rPr lang="en-US" dirty="0"/>
              <a:t>How does it work?</a:t>
            </a:r>
          </a:p>
        </p:txBody>
      </p:sp>
      <p:pic>
        <p:nvPicPr>
          <p:cNvPr id="5" name="Picture 4">
            <a:extLst>
              <a:ext uri="{FF2B5EF4-FFF2-40B4-BE49-F238E27FC236}">
                <a16:creationId xmlns:a16="http://schemas.microsoft.com/office/drawing/2014/main" id="{2CC2ACD0-5B7C-499B-8FE3-94AF63C73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 y="1296248"/>
            <a:ext cx="11406188" cy="4448175"/>
          </a:xfrm>
          <a:prstGeom prst="rect">
            <a:avLst/>
          </a:prstGeom>
        </p:spPr>
      </p:pic>
    </p:spTree>
    <p:extLst>
      <p:ext uri="{BB962C8B-B14F-4D97-AF65-F5344CB8AC3E}">
        <p14:creationId xmlns:p14="http://schemas.microsoft.com/office/powerpoint/2010/main" val="3857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571325A-8FF5-4581-8108-03D241B5A5E1}"/>
              </a:ext>
            </a:extLst>
          </p:cNvPr>
          <p:cNvSpPr>
            <a:spLocks noGrp="1"/>
          </p:cNvSpPr>
          <p:nvPr>
            <p:ph type="title"/>
          </p:nvPr>
        </p:nvSpPr>
        <p:spPr>
          <a:xfrm>
            <a:off x="266700" y="371476"/>
            <a:ext cx="11658600" cy="1360543"/>
          </a:xfrm>
        </p:spPr>
        <p:txBody>
          <a:bodyPr/>
          <a:lstStyle/>
          <a:p>
            <a:r>
              <a:rPr lang="en-US" dirty="0"/>
              <a:t>https://studiolab.sagemaker.aws/</a:t>
            </a:r>
            <a:br>
              <a:rPr lang="en-US" dirty="0"/>
            </a:br>
            <a:r>
              <a:rPr lang="en-US" sz="2400" dirty="0">
                <a:solidFill>
                  <a:srgbClr val="FFFF00"/>
                </a:solidFill>
                <a:latin typeface="+mn-lt"/>
              </a:rPr>
              <a:t>Request and register for an account; no credit card or AWS account required</a:t>
            </a:r>
            <a:endParaRPr lang="en-US" sz="2800" dirty="0">
              <a:solidFill>
                <a:srgbClr val="FFFF00"/>
              </a:solidFill>
              <a:latin typeface="+mn-lt"/>
            </a:endParaRPr>
          </a:p>
        </p:txBody>
      </p:sp>
      <p:pic>
        <p:nvPicPr>
          <p:cNvPr id="18" name="Picture 17">
            <a:extLst>
              <a:ext uri="{FF2B5EF4-FFF2-40B4-BE49-F238E27FC236}">
                <a16:creationId xmlns:a16="http://schemas.microsoft.com/office/drawing/2014/main" id="{47B21D07-E567-4CC7-9607-F582516B5C7B}"/>
              </a:ext>
            </a:extLst>
          </p:cNvPr>
          <p:cNvPicPr>
            <a:picLocks noChangeAspect="1"/>
          </p:cNvPicPr>
          <p:nvPr/>
        </p:nvPicPr>
        <p:blipFill rotWithShape="1">
          <a:blip r:embed="rId2"/>
          <a:srcRect l="29947" t="5004" r="30339" b="11065"/>
          <a:stretch/>
        </p:blipFill>
        <p:spPr>
          <a:xfrm>
            <a:off x="6765073" y="1732021"/>
            <a:ext cx="2998565" cy="4397895"/>
          </a:xfrm>
          <a:prstGeom prst="rect">
            <a:avLst/>
          </a:prstGeom>
        </p:spPr>
      </p:pic>
      <p:pic>
        <p:nvPicPr>
          <p:cNvPr id="2" name="Picture 1">
            <a:extLst>
              <a:ext uri="{FF2B5EF4-FFF2-40B4-BE49-F238E27FC236}">
                <a16:creationId xmlns:a16="http://schemas.microsoft.com/office/drawing/2014/main" id="{73996D99-E95D-4D25-A2D1-6FB3DAC640F5}"/>
              </a:ext>
            </a:extLst>
          </p:cNvPr>
          <p:cNvPicPr>
            <a:picLocks noChangeAspect="1"/>
          </p:cNvPicPr>
          <p:nvPr/>
        </p:nvPicPr>
        <p:blipFill>
          <a:blip r:embed="rId3"/>
          <a:stretch>
            <a:fillRect/>
          </a:stretch>
        </p:blipFill>
        <p:spPr>
          <a:xfrm>
            <a:off x="387349" y="1965014"/>
            <a:ext cx="6000752" cy="3931911"/>
          </a:xfrm>
          <a:prstGeom prst="rect">
            <a:avLst/>
          </a:prstGeom>
        </p:spPr>
      </p:pic>
      <p:sp>
        <p:nvSpPr>
          <p:cNvPr id="6" name="Rectangle: Rounded Corners 5">
            <a:extLst>
              <a:ext uri="{FF2B5EF4-FFF2-40B4-BE49-F238E27FC236}">
                <a16:creationId xmlns:a16="http://schemas.microsoft.com/office/drawing/2014/main" id="{E34CBAE0-3299-4F72-A394-3A488C29A382}"/>
              </a:ext>
            </a:extLst>
          </p:cNvPr>
          <p:cNvSpPr/>
          <p:nvPr/>
        </p:nvSpPr>
        <p:spPr>
          <a:xfrm>
            <a:off x="5707380" y="1897380"/>
            <a:ext cx="830580" cy="449580"/>
          </a:xfrm>
          <a:prstGeom prst="roundRect">
            <a:avLst/>
          </a:prstGeom>
          <a:noFill/>
          <a:ln w="57150">
            <a:gradFill>
              <a:gsLst>
                <a:gs pos="0">
                  <a:schemeClr val="accent1"/>
                </a:gs>
                <a:gs pos="54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76875B72-F0F2-4A3C-B87D-3E6C5EAD3D66}"/>
              </a:ext>
            </a:extLst>
          </p:cNvPr>
          <p:cNvCxnSpPr>
            <a:cxnSpLocks/>
          </p:cNvCxnSpPr>
          <p:nvPr/>
        </p:nvCxnSpPr>
        <p:spPr>
          <a:xfrm>
            <a:off x="6122670" y="3009900"/>
            <a:ext cx="970063" cy="0"/>
          </a:xfrm>
          <a:prstGeom prst="straightConnector1">
            <a:avLst/>
          </a:prstGeom>
          <a:ln w="57150" cap="rnd">
            <a:solidFill>
              <a:schemeClr val="accent3"/>
            </a:solidFill>
            <a:miter lim="800000"/>
            <a:headEnd w="lg" len="lg"/>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649D716-88F5-48C5-A46D-1BE6391CDF53}"/>
              </a:ext>
            </a:extLst>
          </p:cNvPr>
          <p:cNvCxnSpPr>
            <a:stCxn id="6" idx="2"/>
          </p:cNvCxnSpPr>
          <p:nvPr/>
        </p:nvCxnSpPr>
        <p:spPr>
          <a:xfrm>
            <a:off x="6122670" y="2346960"/>
            <a:ext cx="0" cy="662940"/>
          </a:xfrm>
          <a:prstGeom prst="line">
            <a:avLst/>
          </a:prstGeom>
          <a:ln w="57150" cap="rnd">
            <a:solidFill>
              <a:schemeClr val="accent3"/>
            </a:solidFill>
            <a:miter lim="800000"/>
            <a:headEnd w="lg" len="lg"/>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14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5005-742C-47CD-9C33-97E762D6716F}"/>
              </a:ext>
            </a:extLst>
          </p:cNvPr>
          <p:cNvSpPr>
            <a:spLocks noGrp="1"/>
          </p:cNvSpPr>
          <p:nvPr>
            <p:ph type="title"/>
          </p:nvPr>
        </p:nvSpPr>
        <p:spPr/>
        <p:txBody>
          <a:bodyPr/>
          <a:lstStyle/>
          <a:p>
            <a:r>
              <a:rPr lang="en-US" dirty="0"/>
              <a:t>Project page</a:t>
            </a:r>
            <a:br>
              <a:rPr lang="en-US" dirty="0"/>
            </a:br>
            <a:endParaRPr lang="en-US" dirty="0"/>
          </a:p>
        </p:txBody>
      </p:sp>
      <p:sp>
        <p:nvSpPr>
          <p:cNvPr id="4" name="TextBox 3">
            <a:extLst>
              <a:ext uri="{FF2B5EF4-FFF2-40B4-BE49-F238E27FC236}">
                <a16:creationId xmlns:a16="http://schemas.microsoft.com/office/drawing/2014/main" id="{30693ECD-FCBB-4EE7-8039-541A15EC3E59}"/>
              </a:ext>
            </a:extLst>
          </p:cNvPr>
          <p:cNvSpPr txBox="1"/>
          <p:nvPr/>
        </p:nvSpPr>
        <p:spPr>
          <a:xfrm>
            <a:off x="266700" y="1185324"/>
            <a:ext cx="5848350" cy="4862870"/>
          </a:xfrm>
          <a:prstGeom prst="rect">
            <a:avLst/>
          </a:prstGeom>
          <a:noFill/>
        </p:spPr>
        <p:txBody>
          <a:bodyPr wrap="square" rtlCol="0">
            <a:spAutoFit/>
          </a:bodyPr>
          <a:lstStyle/>
          <a:p>
            <a:r>
              <a:rPr lang="en-US" sz="2000" dirty="0">
                <a:solidFill>
                  <a:schemeClr val="accent1"/>
                </a:solidFill>
              </a:rPr>
              <a:t>Status of your project</a:t>
            </a:r>
          </a:p>
          <a:p>
            <a:pPr marL="228600" lvl="1" indent="-228600">
              <a:buFont typeface="Arial" panose="020B0604020202020204" pitchFamily="34" charset="0"/>
              <a:buChar char="•"/>
            </a:pPr>
            <a:r>
              <a:rPr lang="en-US" sz="2000" dirty="0"/>
              <a:t>Time remaining</a:t>
            </a:r>
          </a:p>
          <a:p>
            <a:pPr marL="228600" lvl="1" indent="-228600">
              <a:buFont typeface="Arial" panose="020B0604020202020204" pitchFamily="34" charset="0"/>
              <a:buChar char="•"/>
            </a:pPr>
            <a:r>
              <a:rPr lang="en-US" sz="2000" dirty="0"/>
              <a:t>Select runtime type</a:t>
            </a:r>
          </a:p>
          <a:p>
            <a:pPr marL="228600" lvl="1" indent="-228600">
              <a:buFont typeface="Arial" panose="020B0604020202020204" pitchFamily="34" charset="0"/>
              <a:buChar char="•"/>
            </a:pPr>
            <a:r>
              <a:rPr lang="en-US" sz="2000" dirty="0"/>
              <a:t>Start or stop instance</a:t>
            </a:r>
          </a:p>
          <a:p>
            <a:pPr>
              <a:spcBef>
                <a:spcPts val="1200"/>
              </a:spcBef>
            </a:pPr>
            <a:r>
              <a:rPr lang="en-US" sz="2000" dirty="0">
                <a:solidFill>
                  <a:schemeClr val="accent1"/>
                </a:solidFill>
              </a:rPr>
              <a:t>Start a user session</a:t>
            </a:r>
          </a:p>
          <a:p>
            <a:pPr marL="228600" lvl="1" indent="-228600">
              <a:buFont typeface="Arial" panose="020B0604020202020204" pitchFamily="34" charset="0"/>
              <a:buChar char="•"/>
            </a:pPr>
            <a:r>
              <a:rPr lang="en-US" sz="2000" dirty="0"/>
              <a:t>CPU—12 hours</a:t>
            </a:r>
          </a:p>
          <a:p>
            <a:pPr marL="228600" lvl="1" indent="-228600">
              <a:buFont typeface="Arial" panose="020B0604020202020204" pitchFamily="34" charset="0"/>
              <a:buChar char="•"/>
            </a:pPr>
            <a:r>
              <a:rPr lang="en-US" sz="2000" dirty="0"/>
              <a:t>GPU—4 hours</a:t>
            </a:r>
          </a:p>
          <a:p>
            <a:pPr>
              <a:spcBef>
                <a:spcPts val="1200"/>
              </a:spcBef>
            </a:pPr>
            <a:r>
              <a:rPr lang="en-US" sz="2000" dirty="0">
                <a:solidFill>
                  <a:schemeClr val="accent1"/>
                </a:solidFill>
              </a:rPr>
              <a:t>Open project (in a new browser tab)</a:t>
            </a:r>
            <a:endParaRPr lang="en-US" sz="2000" dirty="0"/>
          </a:p>
          <a:p>
            <a:pPr>
              <a:spcBef>
                <a:spcPts val="1200"/>
              </a:spcBef>
            </a:pPr>
            <a:r>
              <a:rPr lang="en-US" sz="2000" dirty="0">
                <a:solidFill>
                  <a:schemeClr val="accent1"/>
                </a:solidFill>
              </a:rPr>
              <a:t>Assets to get you started</a:t>
            </a:r>
          </a:p>
          <a:p>
            <a:pPr marL="228600" lvl="1" indent="-228600">
              <a:buFont typeface="Arial" panose="020B0604020202020204" pitchFamily="34" charset="0"/>
              <a:buChar char="•"/>
            </a:pPr>
            <a:r>
              <a:rPr lang="en-US" sz="2000" dirty="0"/>
              <a:t>Dive into Deep Learning</a:t>
            </a:r>
          </a:p>
          <a:p>
            <a:pPr marL="228600" lvl="1" indent="-228600">
              <a:buFont typeface="Arial" panose="020B0604020202020204" pitchFamily="34" charset="0"/>
              <a:buChar char="•"/>
            </a:pPr>
            <a:r>
              <a:rPr lang="en-US" sz="2000" dirty="0"/>
              <a:t>AWS Machine Learning University</a:t>
            </a:r>
          </a:p>
          <a:p>
            <a:pPr marL="228600" lvl="1" indent="-228600">
              <a:buFont typeface="Arial" panose="020B0604020202020204" pitchFamily="34" charset="0"/>
              <a:buChar char="•"/>
            </a:pPr>
            <a:r>
              <a:rPr lang="en-US" sz="2000" dirty="0"/>
              <a:t>Hugging Face</a:t>
            </a:r>
          </a:p>
          <a:p>
            <a:pPr marL="228600" lvl="1" indent="-228600">
              <a:buFont typeface="Arial" panose="020B0604020202020204" pitchFamily="34" charset="0"/>
              <a:buChar char="•"/>
            </a:pPr>
            <a:r>
              <a:rPr lang="en-US" sz="2000" dirty="0"/>
              <a:t>Popular blogs</a:t>
            </a:r>
          </a:p>
          <a:p>
            <a:pPr marL="228600" lvl="1" indent="-228600">
              <a:buFont typeface="Arial" panose="020B0604020202020204" pitchFamily="34" charset="0"/>
              <a:buChar char="•"/>
            </a:pPr>
            <a:r>
              <a:rPr lang="en-US" sz="2000" dirty="0"/>
              <a:t>Community links</a:t>
            </a:r>
          </a:p>
        </p:txBody>
      </p:sp>
      <p:pic>
        <p:nvPicPr>
          <p:cNvPr id="5" name="Picture 4">
            <a:extLst>
              <a:ext uri="{FF2B5EF4-FFF2-40B4-BE49-F238E27FC236}">
                <a16:creationId xmlns:a16="http://schemas.microsoft.com/office/drawing/2014/main" id="{DD0AC8CD-DF48-4CFB-96FE-ADC5A58DE2B1}"/>
              </a:ext>
            </a:extLst>
          </p:cNvPr>
          <p:cNvPicPr>
            <a:picLocks noChangeAspect="1"/>
          </p:cNvPicPr>
          <p:nvPr/>
        </p:nvPicPr>
        <p:blipFill>
          <a:blip r:embed="rId2"/>
          <a:stretch>
            <a:fillRect/>
          </a:stretch>
        </p:blipFill>
        <p:spPr>
          <a:xfrm>
            <a:off x="6490771" y="0"/>
            <a:ext cx="5701229" cy="6858000"/>
          </a:xfrm>
          <a:prstGeom prst="rect">
            <a:avLst/>
          </a:prstGeom>
        </p:spPr>
      </p:pic>
    </p:spTree>
    <p:extLst>
      <p:ext uri="{BB962C8B-B14F-4D97-AF65-F5344CB8AC3E}">
        <p14:creationId xmlns:p14="http://schemas.microsoft.com/office/powerpoint/2010/main" val="37257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125E-6 3.7037E-6 L 0.00013 0.05764 " pathEditMode="relative" rAng="0" ptsTypes="AA">
                                      <p:cBhvr>
                                        <p:cTn id="9" dur="500" spd="-100000" fill="hold"/>
                                        <p:tgtEl>
                                          <p:spTgt spid="4"/>
                                        </p:tgtEl>
                                        <p:attrNameLst>
                                          <p:attrName>ppt_x</p:attrName>
                                          <p:attrName>ppt_y</p:attrName>
                                        </p:attrNameLst>
                                      </p:cBhvr>
                                      <p:rCtr x="0" y="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0A4E3C-0FE4-405B-87FA-FD9A01927C7A}"/>
              </a:ext>
            </a:extLst>
          </p:cNvPr>
          <p:cNvSpPr>
            <a:spLocks noGrp="1"/>
          </p:cNvSpPr>
          <p:nvPr>
            <p:ph type="title"/>
          </p:nvPr>
        </p:nvSpPr>
        <p:spPr/>
        <p:txBody>
          <a:bodyPr/>
          <a:lstStyle/>
          <a:p>
            <a:r>
              <a:rPr lang="en-US" dirty="0"/>
              <a:t>Notebook development environment</a:t>
            </a:r>
          </a:p>
        </p:txBody>
      </p:sp>
      <p:sp>
        <p:nvSpPr>
          <p:cNvPr id="15" name="Text Placeholder 14">
            <a:extLst>
              <a:ext uri="{FF2B5EF4-FFF2-40B4-BE49-F238E27FC236}">
                <a16:creationId xmlns:a16="http://schemas.microsoft.com/office/drawing/2014/main" id="{7D02F927-EAE5-40F6-93DB-48F3F44EA57B}"/>
              </a:ext>
            </a:extLst>
          </p:cNvPr>
          <p:cNvSpPr>
            <a:spLocks noGrp="1"/>
          </p:cNvSpPr>
          <p:nvPr>
            <p:ph type="body" sz="quarter" idx="4294967295"/>
          </p:nvPr>
        </p:nvSpPr>
        <p:spPr>
          <a:xfrm>
            <a:off x="7754506" y="1532806"/>
            <a:ext cx="4400550" cy="4678204"/>
          </a:xfrm>
          <a:noFill/>
        </p:spPr>
        <p:txBody>
          <a:bodyPr wrap="square" rtlCol="0">
            <a:spAutoFit/>
          </a:bodyPr>
          <a:lstStyle/>
          <a:p>
            <a:pPr marL="0" indent="0" defTabSz="517525">
              <a:buNone/>
              <a:tabLst>
                <a:tab pos="341313" algn="l"/>
              </a:tabLst>
            </a:pPr>
            <a:r>
              <a:rPr lang="en-US" sz="2000" dirty="0"/>
              <a:t>Familiar </a:t>
            </a:r>
            <a:r>
              <a:rPr lang="en-US" sz="2000" dirty="0" err="1"/>
              <a:t>JupyterLab</a:t>
            </a:r>
            <a:r>
              <a:rPr lang="en-US" sz="2000" dirty="0"/>
              <a:t> experience</a:t>
            </a:r>
          </a:p>
          <a:p>
            <a:pPr marL="0" indent="0" defTabSz="517525">
              <a:buNone/>
              <a:tabLst>
                <a:tab pos="341313" algn="l"/>
              </a:tabLst>
            </a:pPr>
            <a:r>
              <a:rPr lang="en-US" sz="2000" dirty="0"/>
              <a:t>	Terminal access</a:t>
            </a:r>
          </a:p>
          <a:p>
            <a:pPr marL="0" indent="0" defTabSz="517525">
              <a:buNone/>
              <a:tabLst>
                <a:tab pos="341313" algn="l"/>
              </a:tabLst>
            </a:pPr>
            <a:r>
              <a:rPr lang="en-US" sz="2000" dirty="0"/>
              <a:t>	Git/GitHub</a:t>
            </a:r>
          </a:p>
          <a:p>
            <a:pPr marL="0" indent="0" defTabSz="517525">
              <a:buNone/>
              <a:tabLst>
                <a:tab pos="341313" algn="l"/>
              </a:tabLst>
            </a:pPr>
            <a:r>
              <a:rPr lang="en-US" sz="2000" dirty="0"/>
              <a:t>Your ML environment on AWS</a:t>
            </a:r>
          </a:p>
          <a:p>
            <a:pPr marL="0" indent="0" defTabSz="517525">
              <a:buNone/>
              <a:tabLst>
                <a:tab pos="341313" algn="l"/>
              </a:tabLst>
            </a:pPr>
            <a:r>
              <a:rPr lang="en-US" sz="2000" dirty="0"/>
              <a:t>	Compute dedicated to you</a:t>
            </a:r>
          </a:p>
          <a:p>
            <a:pPr marL="0" indent="0" defTabSz="517525">
              <a:buNone/>
              <a:tabLst>
                <a:tab pos="341313" algn="l"/>
              </a:tabLst>
            </a:pPr>
            <a:r>
              <a:rPr lang="en-US" sz="2000" dirty="0"/>
              <a:t>	12 hours CPU/4 hours GPU </a:t>
            </a:r>
          </a:p>
          <a:p>
            <a:pPr marL="0" indent="0" defTabSz="517525">
              <a:buNone/>
              <a:tabLst>
                <a:tab pos="341313" algn="l"/>
              </a:tabLst>
            </a:pPr>
            <a:r>
              <a:rPr lang="en-US" sz="2000" dirty="0"/>
              <a:t>	Install the libraries you want</a:t>
            </a:r>
          </a:p>
          <a:p>
            <a:pPr marL="0" indent="0" defTabSz="517525">
              <a:buNone/>
              <a:tabLst>
                <a:tab pos="341313" algn="l"/>
              </a:tabLst>
            </a:pPr>
            <a:r>
              <a:rPr lang="en-US" sz="2000" dirty="0"/>
              <a:t>	Dedicated 15 GB for your project</a:t>
            </a:r>
          </a:p>
          <a:p>
            <a:pPr marL="0" indent="0" defTabSz="517525">
              <a:buNone/>
              <a:tabLst>
                <a:tab pos="341313" algn="l"/>
              </a:tabLst>
            </a:pPr>
            <a:r>
              <a:rPr lang="en-US" sz="2000" dirty="0"/>
              <a:t>	Unlimited user sessions</a:t>
            </a:r>
          </a:p>
          <a:p>
            <a:pPr marL="0" indent="0" defTabSz="517525">
              <a:buNone/>
              <a:tabLst>
                <a:tab pos="341313" algn="l"/>
              </a:tabLst>
            </a:pPr>
            <a:r>
              <a:rPr lang="en-US" sz="2000" dirty="0"/>
              <a:t>	Pick up where you left off</a:t>
            </a:r>
          </a:p>
          <a:p>
            <a:pPr marL="0" indent="0">
              <a:buNone/>
            </a:pPr>
            <a:endParaRPr lang="en-US" sz="2000" dirty="0"/>
          </a:p>
        </p:txBody>
      </p:sp>
      <p:pic>
        <p:nvPicPr>
          <p:cNvPr id="8" name="Picture 7">
            <a:extLst>
              <a:ext uri="{FF2B5EF4-FFF2-40B4-BE49-F238E27FC236}">
                <a16:creationId xmlns:a16="http://schemas.microsoft.com/office/drawing/2014/main" id="{53837C6A-7968-4DFE-A8F7-8EA09CB493C3}"/>
              </a:ext>
            </a:extLst>
          </p:cNvPr>
          <p:cNvPicPr>
            <a:picLocks noChangeAspect="1"/>
          </p:cNvPicPr>
          <p:nvPr/>
        </p:nvPicPr>
        <p:blipFill>
          <a:blip r:embed="rId2"/>
          <a:stretch>
            <a:fillRect/>
          </a:stretch>
        </p:blipFill>
        <p:spPr>
          <a:xfrm>
            <a:off x="341526" y="1284287"/>
            <a:ext cx="7330649" cy="4633050"/>
          </a:xfrm>
          <a:prstGeom prst="rect">
            <a:avLst/>
          </a:prstGeom>
        </p:spPr>
      </p:pic>
    </p:spTree>
    <p:extLst>
      <p:ext uri="{BB962C8B-B14F-4D97-AF65-F5344CB8AC3E}">
        <p14:creationId xmlns:p14="http://schemas.microsoft.com/office/powerpoint/2010/main" val="162487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3.54167E-6 -3.33333E-6 L 0.00013 0.05764 " pathEditMode="relative" rAng="0" ptsTypes="AA">
                                      <p:cBhvr>
                                        <p:cTn id="9" dur="500" spd="-100000" fill="hold"/>
                                        <p:tgtEl>
                                          <p:spTgt spid="15"/>
                                        </p:tgtEl>
                                        <p:attrNameLst>
                                          <p:attrName>ppt_x</p:attrName>
                                          <p:attrName>ppt_y</p:attrName>
                                        </p:attrNameLst>
                                      </p:cBhvr>
                                      <p:rCtr x="0" y="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32D7-29F9-4D9D-9D42-FE4F1DB34E25}"/>
              </a:ext>
            </a:extLst>
          </p:cNvPr>
          <p:cNvSpPr>
            <a:spLocks noGrp="1"/>
          </p:cNvSpPr>
          <p:nvPr>
            <p:ph type="title"/>
          </p:nvPr>
        </p:nvSpPr>
        <p:spPr/>
        <p:txBody>
          <a:bodyPr/>
          <a:lstStyle/>
          <a:p>
            <a:r>
              <a:rPr lang="en-US" dirty="0"/>
              <a:t>Beta customer quotes</a:t>
            </a:r>
          </a:p>
        </p:txBody>
      </p:sp>
      <p:sp>
        <p:nvSpPr>
          <p:cNvPr id="3" name="Rectangle 2">
            <a:extLst>
              <a:ext uri="{FF2B5EF4-FFF2-40B4-BE49-F238E27FC236}">
                <a16:creationId xmlns:a16="http://schemas.microsoft.com/office/drawing/2014/main" id="{84BAB8D6-D59C-4BB0-A779-D2F8A56CE8DD}"/>
              </a:ext>
            </a:extLst>
          </p:cNvPr>
          <p:cNvSpPr/>
          <p:nvPr/>
        </p:nvSpPr>
        <p:spPr>
          <a:xfrm>
            <a:off x="463826" y="1321978"/>
            <a:ext cx="6705599" cy="4524315"/>
          </a:xfrm>
          <a:prstGeom prst="rect">
            <a:avLst/>
          </a:prstGeom>
        </p:spPr>
        <p:txBody>
          <a:bodyPr wrap="square">
            <a:spAutoFit/>
          </a:bodyPr>
          <a:lstStyle/>
          <a:p>
            <a:r>
              <a:rPr lang="en-US" sz="2400" dirty="0"/>
              <a:t>“At Hugging Face, our mission is to </a:t>
            </a:r>
            <a:r>
              <a:rPr lang="en-US" sz="2400" dirty="0">
                <a:solidFill>
                  <a:srgbClr val="FFFF00"/>
                </a:solidFill>
              </a:rPr>
              <a:t>democratize</a:t>
            </a:r>
            <a:r>
              <a:rPr lang="en-US" sz="2400" dirty="0"/>
              <a:t> state-of-the-art </a:t>
            </a:r>
            <a:r>
              <a:rPr lang="en-US" sz="2400" dirty="0">
                <a:solidFill>
                  <a:srgbClr val="FFFF00"/>
                </a:solidFill>
              </a:rPr>
              <a:t>machine learning </a:t>
            </a:r>
            <a:r>
              <a:rPr lang="en-US" sz="2400" dirty="0"/>
              <a:t>(ML). With Amazon SageMaker Studio Lab, AWS is doing just that by enabling anyone to learn and experiment with ML through a web browser, without the need for a high-powered PC or a credit card to get started. This makes ML more accessible and easier to share with the community. We are excited to be part of this launch and contribute Hugging Face transformers examples and resources to make ML even more accessible!”</a:t>
            </a:r>
          </a:p>
        </p:txBody>
      </p:sp>
      <p:pic>
        <p:nvPicPr>
          <p:cNvPr id="4" name="Picture 3">
            <a:extLst>
              <a:ext uri="{FF2B5EF4-FFF2-40B4-BE49-F238E27FC236}">
                <a16:creationId xmlns:a16="http://schemas.microsoft.com/office/drawing/2014/main" id="{7CBE78BC-46C9-4E59-8345-9C3E9BB1A1DD}"/>
              </a:ext>
            </a:extLst>
          </p:cNvPr>
          <p:cNvPicPr>
            <a:picLocks noChangeAspect="1"/>
          </p:cNvPicPr>
          <p:nvPr/>
        </p:nvPicPr>
        <p:blipFill>
          <a:blip r:embed="rId2"/>
          <a:stretch>
            <a:fillRect/>
          </a:stretch>
        </p:blipFill>
        <p:spPr>
          <a:xfrm>
            <a:off x="9170505" y="1510748"/>
            <a:ext cx="2172642" cy="2012553"/>
          </a:xfrm>
          <a:prstGeom prst="rect">
            <a:avLst/>
          </a:prstGeom>
        </p:spPr>
      </p:pic>
    </p:spTree>
    <p:extLst>
      <p:ext uri="{BB962C8B-B14F-4D97-AF65-F5344CB8AC3E}">
        <p14:creationId xmlns:p14="http://schemas.microsoft.com/office/powerpoint/2010/main" val="64128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36065FB-C911-489A-B6FE-CA168C722AC8}"/>
              </a:ext>
            </a:extLst>
          </p:cNvPr>
          <p:cNvSpPr/>
          <p:nvPr/>
        </p:nvSpPr>
        <p:spPr>
          <a:xfrm>
            <a:off x="266700" y="1124492"/>
            <a:ext cx="6096000" cy="2308324"/>
          </a:xfrm>
          <a:prstGeom prst="rect">
            <a:avLst/>
          </a:prstGeom>
        </p:spPr>
        <p:txBody>
          <a:bodyPr>
            <a:spAutoFit/>
          </a:bodyPr>
          <a:lstStyle/>
          <a:p>
            <a:r>
              <a:rPr lang="en-US" i="1" dirty="0"/>
              <a:t>"Amazon SageMaker Studio Lab will help my students learn the building blocks of machine learning by </a:t>
            </a:r>
            <a:r>
              <a:rPr lang="en-US" i="1" dirty="0">
                <a:solidFill>
                  <a:srgbClr val="FFFF00"/>
                </a:solidFill>
              </a:rPr>
              <a:t>removing the cloud configuration steps required to get started</a:t>
            </a:r>
            <a:r>
              <a:rPr lang="en-US" i="1" dirty="0"/>
              <a:t>. Now, in my natural language processing classes, students have more time to enhance their skills.” </a:t>
            </a:r>
          </a:p>
          <a:p>
            <a:endParaRPr lang="en-US" i="1" dirty="0"/>
          </a:p>
          <a:p>
            <a:r>
              <a:rPr lang="en-US" i="1" dirty="0">
                <a:solidFill>
                  <a:srgbClr val="FFFF00"/>
                </a:solidFill>
              </a:rPr>
              <a:t>Sanjiv Das, Professor of Finance and Data Science at Santa Clara University</a:t>
            </a:r>
          </a:p>
        </p:txBody>
      </p:sp>
      <p:sp>
        <p:nvSpPr>
          <p:cNvPr id="7" name="Rectangle 6">
            <a:extLst>
              <a:ext uri="{FF2B5EF4-FFF2-40B4-BE49-F238E27FC236}">
                <a16:creationId xmlns:a16="http://schemas.microsoft.com/office/drawing/2014/main" id="{814F0F12-8455-4B5E-B55A-D75ECFBAD028}"/>
              </a:ext>
            </a:extLst>
          </p:cNvPr>
          <p:cNvSpPr/>
          <p:nvPr/>
        </p:nvSpPr>
        <p:spPr>
          <a:xfrm>
            <a:off x="6241774" y="3070204"/>
            <a:ext cx="6096000" cy="3416320"/>
          </a:xfrm>
          <a:prstGeom prst="rect">
            <a:avLst/>
          </a:prstGeom>
        </p:spPr>
        <p:txBody>
          <a:bodyPr>
            <a:spAutoFit/>
          </a:bodyPr>
          <a:lstStyle/>
          <a:p>
            <a:r>
              <a:rPr lang="en-US" i="1" dirty="0"/>
              <a:t>"One of the hardest parts about programming with machine learning is configuring the environment to build. Students usually have to choose the compute instances, security polices, and provide a credit card. My students needed Amazon SageMaker Studio Lab to abstract away all of the complexity of setup and provide a free powerful sandbox to experiment. This lets them </a:t>
            </a:r>
            <a:r>
              <a:rPr lang="en-US" i="1" dirty="0">
                <a:solidFill>
                  <a:srgbClr val="FFFF00"/>
                </a:solidFill>
              </a:rPr>
              <a:t>write code immediately without needing to spend time configuring the ML environment</a:t>
            </a:r>
            <a:r>
              <a:rPr lang="en-US" i="1" dirty="0"/>
              <a:t>.”</a:t>
            </a:r>
          </a:p>
          <a:p>
            <a:endParaRPr lang="en-US" i="1" dirty="0"/>
          </a:p>
          <a:p>
            <a:r>
              <a:rPr lang="en-US" i="1" dirty="0">
                <a:solidFill>
                  <a:srgbClr val="FFFF00"/>
                </a:solidFill>
              </a:rPr>
              <a:t>Dan Roth, Distinguished Professor of Computer and Information Science at the University of Pennsylvania</a:t>
            </a:r>
          </a:p>
        </p:txBody>
      </p:sp>
      <p:pic>
        <p:nvPicPr>
          <p:cNvPr id="14" name="Picture 13">
            <a:extLst>
              <a:ext uri="{FF2B5EF4-FFF2-40B4-BE49-F238E27FC236}">
                <a16:creationId xmlns:a16="http://schemas.microsoft.com/office/drawing/2014/main" id="{6E37B584-4FEE-4E69-ABFC-2177134F2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57" y="3717278"/>
            <a:ext cx="2686819" cy="2484783"/>
          </a:xfrm>
          <a:prstGeom prst="rect">
            <a:avLst/>
          </a:prstGeom>
          <a:solidFill>
            <a:schemeClr val="tx1"/>
          </a:solidFill>
        </p:spPr>
      </p:pic>
      <p:pic>
        <p:nvPicPr>
          <p:cNvPr id="18" name="Picture 17">
            <a:extLst>
              <a:ext uri="{FF2B5EF4-FFF2-40B4-BE49-F238E27FC236}">
                <a16:creationId xmlns:a16="http://schemas.microsoft.com/office/drawing/2014/main" id="{1EACB89F-6467-484B-AEB1-9E3A919A1FA5}"/>
              </a:ext>
            </a:extLst>
          </p:cNvPr>
          <p:cNvPicPr>
            <a:picLocks noChangeAspect="1"/>
          </p:cNvPicPr>
          <p:nvPr/>
        </p:nvPicPr>
        <p:blipFill>
          <a:blip r:embed="rId3"/>
          <a:stretch>
            <a:fillRect/>
          </a:stretch>
        </p:blipFill>
        <p:spPr>
          <a:xfrm>
            <a:off x="8748299" y="815038"/>
            <a:ext cx="2143125" cy="2143125"/>
          </a:xfrm>
          <a:prstGeom prst="rect">
            <a:avLst/>
          </a:prstGeom>
        </p:spPr>
      </p:pic>
      <p:sp>
        <p:nvSpPr>
          <p:cNvPr id="20" name="Title 19">
            <a:extLst>
              <a:ext uri="{FF2B5EF4-FFF2-40B4-BE49-F238E27FC236}">
                <a16:creationId xmlns:a16="http://schemas.microsoft.com/office/drawing/2014/main" id="{8B5B32EF-BD49-48D2-B574-E4447670C66A}"/>
              </a:ext>
            </a:extLst>
          </p:cNvPr>
          <p:cNvSpPr>
            <a:spLocks noGrp="1"/>
          </p:cNvSpPr>
          <p:nvPr>
            <p:ph type="title"/>
          </p:nvPr>
        </p:nvSpPr>
        <p:spPr/>
        <p:txBody>
          <a:bodyPr/>
          <a:lstStyle/>
          <a:p>
            <a:r>
              <a:rPr lang="en-US" dirty="0"/>
              <a:t>What universities are saying</a:t>
            </a:r>
          </a:p>
        </p:txBody>
      </p:sp>
    </p:spTree>
    <p:extLst>
      <p:ext uri="{BB962C8B-B14F-4D97-AF65-F5344CB8AC3E}">
        <p14:creationId xmlns:p14="http://schemas.microsoft.com/office/powerpoint/2010/main" val="16023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22DA-8263-4C4C-85DC-51CB5680C25A}"/>
              </a:ext>
            </a:extLst>
          </p:cNvPr>
          <p:cNvSpPr>
            <a:spLocks noGrp="1"/>
          </p:cNvSpPr>
          <p:nvPr>
            <p:ph type="title"/>
          </p:nvPr>
        </p:nvSpPr>
        <p:spPr/>
        <p:txBody>
          <a:bodyPr/>
          <a:lstStyle/>
          <a:p>
            <a:r>
              <a:rPr lang="en-US" dirty="0"/>
              <a:t>AWS Heroes</a:t>
            </a:r>
          </a:p>
        </p:txBody>
      </p:sp>
      <p:sp>
        <p:nvSpPr>
          <p:cNvPr id="3" name="Rectangle 2">
            <a:extLst>
              <a:ext uri="{FF2B5EF4-FFF2-40B4-BE49-F238E27FC236}">
                <a16:creationId xmlns:a16="http://schemas.microsoft.com/office/drawing/2014/main" id="{05DF3AF3-3AED-48DA-AE8F-2A57E9337341}"/>
              </a:ext>
            </a:extLst>
          </p:cNvPr>
          <p:cNvSpPr/>
          <p:nvPr/>
        </p:nvSpPr>
        <p:spPr>
          <a:xfrm>
            <a:off x="5372928" y="3602038"/>
            <a:ext cx="6096000" cy="646331"/>
          </a:xfrm>
          <a:prstGeom prst="rect">
            <a:avLst/>
          </a:prstGeom>
        </p:spPr>
        <p:txBody>
          <a:bodyPr>
            <a:spAutoFit/>
          </a:bodyPr>
          <a:lstStyle/>
          <a:p>
            <a:r>
              <a:rPr lang="en-US" b="1" dirty="0">
                <a:hlinkClick r:id="rId2"/>
              </a:rPr>
              <a:t>Cyrus Wong</a:t>
            </a:r>
            <a:r>
              <a:rPr lang="en-US" b="1" dirty="0"/>
              <a:t>, Data Scientist at Hong Kong IVE, </a:t>
            </a:r>
            <a:br>
              <a:rPr lang="en-US" b="1" dirty="0"/>
            </a:br>
            <a:r>
              <a:rPr lang="en-US" b="1" dirty="0"/>
              <a:t>AWS Machine Learning Hero</a:t>
            </a:r>
            <a:endParaRPr lang="en-US" dirty="0"/>
          </a:p>
        </p:txBody>
      </p:sp>
      <p:sp>
        <p:nvSpPr>
          <p:cNvPr id="4" name="Rectangle 3">
            <a:extLst>
              <a:ext uri="{FF2B5EF4-FFF2-40B4-BE49-F238E27FC236}">
                <a16:creationId xmlns:a16="http://schemas.microsoft.com/office/drawing/2014/main" id="{00252895-8180-4DEF-B8F9-CFD7F5C7BDB3}"/>
              </a:ext>
            </a:extLst>
          </p:cNvPr>
          <p:cNvSpPr/>
          <p:nvPr/>
        </p:nvSpPr>
        <p:spPr>
          <a:xfrm>
            <a:off x="1099931" y="1595087"/>
            <a:ext cx="6096000" cy="646331"/>
          </a:xfrm>
          <a:prstGeom prst="rect">
            <a:avLst/>
          </a:prstGeom>
        </p:spPr>
        <p:txBody>
          <a:bodyPr>
            <a:spAutoFit/>
          </a:bodyPr>
          <a:lstStyle/>
          <a:p>
            <a:r>
              <a:rPr lang="en-US" b="1" dirty="0">
                <a:hlinkClick r:id="rId3"/>
              </a:rPr>
              <a:t>Kesha Williams </a:t>
            </a:r>
            <a:r>
              <a:rPr lang="en-US" dirty="0"/>
              <a:t>is an AWS Machine Learning Hero and a Principal AWS Training Architect with A Cloud Guru</a:t>
            </a:r>
          </a:p>
        </p:txBody>
      </p:sp>
      <p:sp>
        <p:nvSpPr>
          <p:cNvPr id="5" name="Rectangle 4">
            <a:extLst>
              <a:ext uri="{FF2B5EF4-FFF2-40B4-BE49-F238E27FC236}">
                <a16:creationId xmlns:a16="http://schemas.microsoft.com/office/drawing/2014/main" id="{4DB71CFD-E795-4F1E-AC38-3B272EB392CE}"/>
              </a:ext>
            </a:extLst>
          </p:cNvPr>
          <p:cNvSpPr/>
          <p:nvPr/>
        </p:nvSpPr>
        <p:spPr>
          <a:xfrm>
            <a:off x="872987" y="5519197"/>
            <a:ext cx="6096000" cy="646331"/>
          </a:xfrm>
          <a:prstGeom prst="rect">
            <a:avLst/>
          </a:prstGeom>
        </p:spPr>
        <p:txBody>
          <a:bodyPr>
            <a:spAutoFit/>
          </a:bodyPr>
          <a:lstStyle/>
          <a:p>
            <a:r>
              <a:rPr lang="en-US" b="1" dirty="0">
                <a:hlinkClick r:id="rId4"/>
              </a:rPr>
              <a:t>Mike Chambers</a:t>
            </a:r>
            <a:r>
              <a:rPr lang="en-US" b="1" dirty="0"/>
              <a:t>, AI/ML Teacher at https://mikegchambers.teachable.com/</a:t>
            </a:r>
            <a:endParaRPr lang="en-US" dirty="0"/>
          </a:p>
        </p:txBody>
      </p:sp>
      <p:pic>
        <p:nvPicPr>
          <p:cNvPr id="6" name="Picture 5">
            <a:extLst>
              <a:ext uri="{FF2B5EF4-FFF2-40B4-BE49-F238E27FC236}">
                <a16:creationId xmlns:a16="http://schemas.microsoft.com/office/drawing/2014/main" id="{12C84C01-E4CD-4ED3-AE3E-DBC9F88D1B8E}"/>
              </a:ext>
            </a:extLst>
          </p:cNvPr>
          <p:cNvPicPr>
            <a:picLocks noChangeAspect="1"/>
          </p:cNvPicPr>
          <p:nvPr/>
        </p:nvPicPr>
        <p:blipFill>
          <a:blip r:embed="rId5"/>
          <a:stretch>
            <a:fillRect/>
          </a:stretch>
        </p:blipFill>
        <p:spPr>
          <a:xfrm>
            <a:off x="1273038" y="2795947"/>
            <a:ext cx="3524250" cy="1905000"/>
          </a:xfrm>
          <a:prstGeom prst="rect">
            <a:avLst/>
          </a:prstGeom>
        </p:spPr>
      </p:pic>
      <p:pic>
        <p:nvPicPr>
          <p:cNvPr id="7" name="Picture 6">
            <a:extLst>
              <a:ext uri="{FF2B5EF4-FFF2-40B4-BE49-F238E27FC236}">
                <a16:creationId xmlns:a16="http://schemas.microsoft.com/office/drawing/2014/main" id="{E070A7FE-228A-4B24-8C5A-391D23C7C5E3}"/>
              </a:ext>
            </a:extLst>
          </p:cNvPr>
          <p:cNvPicPr>
            <a:picLocks noChangeAspect="1"/>
          </p:cNvPicPr>
          <p:nvPr/>
        </p:nvPicPr>
        <p:blipFill>
          <a:blip r:embed="rId6"/>
          <a:stretch>
            <a:fillRect/>
          </a:stretch>
        </p:blipFill>
        <p:spPr>
          <a:xfrm>
            <a:off x="7914861" y="890947"/>
            <a:ext cx="3810000" cy="1905000"/>
          </a:xfrm>
          <a:prstGeom prst="rect">
            <a:avLst/>
          </a:prstGeom>
        </p:spPr>
      </p:pic>
      <p:pic>
        <p:nvPicPr>
          <p:cNvPr id="8" name="Picture 7">
            <a:extLst>
              <a:ext uri="{FF2B5EF4-FFF2-40B4-BE49-F238E27FC236}">
                <a16:creationId xmlns:a16="http://schemas.microsoft.com/office/drawing/2014/main" id="{24D0743E-81B8-4F20-B277-218E2BDAF662}"/>
              </a:ext>
            </a:extLst>
          </p:cNvPr>
          <p:cNvPicPr>
            <a:picLocks noChangeAspect="1"/>
          </p:cNvPicPr>
          <p:nvPr/>
        </p:nvPicPr>
        <p:blipFill>
          <a:blip r:embed="rId7"/>
          <a:stretch>
            <a:fillRect/>
          </a:stretch>
        </p:blipFill>
        <p:spPr>
          <a:xfrm>
            <a:off x="6995491" y="5061087"/>
            <a:ext cx="1425437" cy="1425437"/>
          </a:xfrm>
          <a:prstGeom prst="rect">
            <a:avLst/>
          </a:prstGeom>
        </p:spPr>
      </p:pic>
    </p:spTree>
    <p:extLst>
      <p:ext uri="{BB962C8B-B14F-4D97-AF65-F5344CB8AC3E}">
        <p14:creationId xmlns:p14="http://schemas.microsoft.com/office/powerpoint/2010/main" val="26919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39E5-5DB6-2C42-BDE1-1D0A87FEF090}"/>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81657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ECDBEF-4DD6-4CD1-8BBF-D78D8D39BBAE}"/>
              </a:ext>
            </a:extLst>
          </p:cNvPr>
          <p:cNvSpPr>
            <a:spLocks noGrp="1"/>
          </p:cNvSpPr>
          <p:nvPr>
            <p:ph type="body" sz="quarter" idx="10"/>
          </p:nvPr>
        </p:nvSpPr>
        <p:spPr/>
        <p:txBody>
          <a:bodyPr/>
          <a:lstStyle/>
          <a:p>
            <a:pPr marL="514350" indent="-514350">
              <a:buFont typeface="+mj-lt"/>
              <a:buAutoNum type="arabicPeriod"/>
            </a:pPr>
            <a:r>
              <a:rPr lang="en-US" dirty="0"/>
              <a:t>How to get started</a:t>
            </a:r>
          </a:p>
          <a:p>
            <a:pPr marL="514350" indent="-514350">
              <a:buFont typeface="+mj-lt"/>
              <a:buAutoNum type="arabicPeriod"/>
            </a:pPr>
            <a:r>
              <a:rPr lang="en-US" dirty="0"/>
              <a:t>Clone a Repo</a:t>
            </a:r>
          </a:p>
          <a:p>
            <a:pPr marL="514350" indent="-514350">
              <a:buFont typeface="+mj-lt"/>
              <a:buAutoNum type="arabicPeriod"/>
            </a:pPr>
            <a:r>
              <a:rPr lang="en-US" dirty="0"/>
              <a:t>Customize the environment</a:t>
            </a:r>
          </a:p>
          <a:p>
            <a:pPr marL="514350" indent="-514350">
              <a:buFont typeface="+mj-lt"/>
              <a:buAutoNum type="arabicPeriod"/>
            </a:pPr>
            <a:r>
              <a:rPr lang="en-US" dirty="0"/>
              <a:t>Save project</a:t>
            </a:r>
          </a:p>
          <a:p>
            <a:pPr marL="514350" indent="-514350">
              <a:buFont typeface="+mj-lt"/>
              <a:buAutoNum type="arabicPeriod"/>
            </a:pPr>
            <a:r>
              <a:rPr lang="en-US" dirty="0"/>
              <a:t>Return</a:t>
            </a:r>
          </a:p>
          <a:p>
            <a:pPr marL="514350" indent="-514350">
              <a:buFont typeface="+mj-lt"/>
              <a:buAutoNum type="arabicPeriod"/>
            </a:pPr>
            <a:r>
              <a:rPr lang="en-US" dirty="0"/>
              <a:t>Save to GitHub</a:t>
            </a:r>
          </a:p>
        </p:txBody>
      </p:sp>
      <p:sp>
        <p:nvSpPr>
          <p:cNvPr id="3" name="Title 2">
            <a:extLst>
              <a:ext uri="{FF2B5EF4-FFF2-40B4-BE49-F238E27FC236}">
                <a16:creationId xmlns:a16="http://schemas.microsoft.com/office/drawing/2014/main" id="{E11D7824-62F4-4719-8788-7718302E30C4}"/>
              </a:ext>
            </a:extLst>
          </p:cNvPr>
          <p:cNvSpPr>
            <a:spLocks noGrp="1"/>
          </p:cNvSpPr>
          <p:nvPr>
            <p:ph type="title"/>
          </p:nvPr>
        </p:nvSpPr>
        <p:spPr/>
        <p:txBody>
          <a:bodyPr/>
          <a:lstStyle/>
          <a:p>
            <a:r>
              <a:rPr lang="en-US" dirty="0"/>
              <a:t>Demo – Highlights</a:t>
            </a:r>
          </a:p>
        </p:txBody>
      </p:sp>
    </p:spTree>
    <p:extLst>
      <p:ext uri="{BB962C8B-B14F-4D97-AF65-F5344CB8AC3E}">
        <p14:creationId xmlns:p14="http://schemas.microsoft.com/office/powerpoint/2010/main" val="31580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A43A84-1C71-4E8D-971C-85BE076E63A1}"/>
              </a:ext>
            </a:extLst>
          </p:cNvPr>
          <p:cNvSpPr>
            <a:spLocks noGrp="1"/>
          </p:cNvSpPr>
          <p:nvPr>
            <p:ph type="body" sz="quarter" idx="10"/>
          </p:nvPr>
        </p:nvSpPr>
        <p:spPr>
          <a:xfrm>
            <a:off x="533400" y="1340126"/>
            <a:ext cx="11658600" cy="4762500"/>
          </a:xfrm>
        </p:spPr>
        <p:txBody>
          <a:bodyPr/>
          <a:lstStyle/>
          <a:p>
            <a:pPr marL="457200" indent="-457200">
              <a:buFont typeface="Arial" panose="020B0604020202020204" pitchFamily="34" charset="0"/>
              <a:buChar char="•"/>
            </a:pPr>
            <a:r>
              <a:rPr lang="en-US" sz="2400" dirty="0"/>
              <a:t>Accessing SageMaker Studio Lab: </a:t>
            </a:r>
            <a:r>
              <a:rPr lang="en-US" sz="2400" dirty="0">
                <a:hlinkClick r:id="rId2"/>
              </a:rPr>
              <a:t>https://studiolab.sagemaker.aws/</a:t>
            </a:r>
            <a:endParaRPr lang="en-US" sz="2400" dirty="0"/>
          </a:p>
          <a:p>
            <a:pPr marL="1311275" lvl="5" indent="-457200">
              <a:buFont typeface="Arial" panose="020B0604020202020204" pitchFamily="34" charset="0"/>
              <a:buChar char="•"/>
            </a:pPr>
            <a:r>
              <a:rPr lang="en-US" sz="1600" dirty="0"/>
              <a:t>You do have to request access/approvals are sent via email</a:t>
            </a:r>
          </a:p>
          <a:p>
            <a:pPr marL="1311275" lvl="5" indent="-457200">
              <a:buFont typeface="Arial" panose="020B0604020202020204" pitchFamily="34" charset="0"/>
              <a:buChar char="•"/>
            </a:pPr>
            <a:r>
              <a:rPr lang="en-US" sz="1600" dirty="0"/>
              <a:t>Re:Invent attendees get priority access</a:t>
            </a:r>
          </a:p>
          <a:p>
            <a:pPr marL="1311275" lvl="5"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2400" dirty="0"/>
              <a:t>One account = one user session at a time, as many times as you want</a:t>
            </a:r>
          </a:p>
          <a:p>
            <a:pPr marL="457200" indent="-457200">
              <a:buFont typeface="Arial" panose="020B0604020202020204" pitchFamily="34" charset="0"/>
              <a:buChar char="•"/>
            </a:pPr>
            <a:r>
              <a:rPr lang="en-US" sz="2400" dirty="0"/>
              <a:t>One user session is 12 max hours for CPU and max 4 hours for GPU</a:t>
            </a:r>
          </a:p>
          <a:p>
            <a:pPr marL="1311275" lvl="5" indent="-457200">
              <a:buFont typeface="Arial" panose="020B0604020202020204" pitchFamily="34" charset="0"/>
              <a:buChar char="•"/>
            </a:pPr>
            <a:r>
              <a:rPr lang="en-US" sz="1600" dirty="0"/>
              <a:t>You can leave training jobs running </a:t>
            </a:r>
          </a:p>
          <a:p>
            <a:pPr marL="1311275" lvl="5"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2400" dirty="0" err="1"/>
              <a:t>JupyterLab</a:t>
            </a:r>
            <a:r>
              <a:rPr lang="en-US" sz="2400" dirty="0"/>
              <a:t> environment is open </a:t>
            </a:r>
          </a:p>
          <a:p>
            <a:pPr marL="1311275" lvl="5" indent="-457200">
              <a:buFont typeface="Arial" panose="020B0604020202020204" pitchFamily="34" charset="0"/>
              <a:buChar char="•"/>
            </a:pPr>
            <a:r>
              <a:rPr lang="en-US" sz="1600" dirty="0"/>
              <a:t>Pip install your own libraries with % not !</a:t>
            </a:r>
          </a:p>
          <a:p>
            <a:pPr marL="1311275" lvl="5" indent="-457200">
              <a:buFont typeface="Arial" panose="020B0604020202020204" pitchFamily="34" charset="0"/>
              <a:buChar char="•"/>
            </a:pPr>
            <a:r>
              <a:rPr lang="en-US" sz="1600" dirty="0"/>
              <a:t>At least 15 GB to save your project</a:t>
            </a:r>
          </a:p>
          <a:p>
            <a:pPr marL="1311275" lvl="5" indent="-457200">
              <a:buFont typeface="Arial" panose="020B0604020202020204" pitchFamily="34" charset="0"/>
              <a:buChar char="•"/>
            </a:pPr>
            <a:endParaRPr lang="en-US" sz="1600" dirty="0"/>
          </a:p>
          <a:p>
            <a:pPr marL="1311275" lvl="5" indent="-457200">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id="{7F858972-4673-47DB-B9A5-3399A6482A6A}"/>
              </a:ext>
            </a:extLst>
          </p:cNvPr>
          <p:cNvSpPr>
            <a:spLocks noGrp="1"/>
          </p:cNvSpPr>
          <p:nvPr>
            <p:ph type="title"/>
          </p:nvPr>
        </p:nvSpPr>
        <p:spPr/>
        <p:txBody>
          <a:bodyPr/>
          <a:lstStyle/>
          <a:p>
            <a:r>
              <a:rPr lang="en-US" dirty="0"/>
              <a:t>Recap and highlights</a:t>
            </a:r>
          </a:p>
        </p:txBody>
      </p:sp>
    </p:spTree>
    <p:extLst>
      <p:ext uri="{BB962C8B-B14F-4D97-AF65-F5344CB8AC3E}">
        <p14:creationId xmlns:p14="http://schemas.microsoft.com/office/powerpoint/2010/main" val="101322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0122084-A9D9-4EB3-931D-4DD80AD30C22}"/>
              </a:ext>
            </a:extLst>
          </p:cNvPr>
          <p:cNvSpPr>
            <a:spLocks noGrp="1"/>
          </p:cNvSpPr>
          <p:nvPr>
            <p:ph type="ctrTitle"/>
          </p:nvPr>
        </p:nvSpPr>
        <p:spPr/>
        <p:txBody>
          <a:bodyPr/>
          <a:lstStyle/>
          <a:p>
            <a:r>
              <a:rPr lang="sv-SE" dirty="0"/>
              <a:t>Introducing Amazon SageMaker Studio Lab</a:t>
            </a:r>
            <a:endParaRPr lang="en-US" dirty="0"/>
          </a:p>
        </p:txBody>
      </p:sp>
      <p:sp>
        <p:nvSpPr>
          <p:cNvPr id="2" name="Subtitle 1">
            <a:extLst>
              <a:ext uri="{FF2B5EF4-FFF2-40B4-BE49-F238E27FC236}">
                <a16:creationId xmlns:a16="http://schemas.microsoft.com/office/drawing/2014/main" id="{A4CCF7D2-02DE-454A-84F4-C43CDD434E8A}"/>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34383EBB-7BAF-43C5-945C-F6496DC0CBDC}"/>
              </a:ext>
            </a:extLst>
          </p:cNvPr>
          <p:cNvSpPr>
            <a:spLocks noGrp="1"/>
          </p:cNvSpPr>
          <p:nvPr>
            <p:ph type="body" sz="quarter" idx="10"/>
          </p:nvPr>
        </p:nvSpPr>
        <p:spPr/>
        <p:txBody>
          <a:bodyPr/>
          <a:lstStyle/>
          <a:p>
            <a:r>
              <a:rPr lang="en-US" dirty="0"/>
              <a:t>Michele Monclova</a:t>
            </a:r>
          </a:p>
        </p:txBody>
      </p:sp>
      <p:sp>
        <p:nvSpPr>
          <p:cNvPr id="20" name="Text Placeholder 19">
            <a:extLst>
              <a:ext uri="{FF2B5EF4-FFF2-40B4-BE49-F238E27FC236}">
                <a16:creationId xmlns:a16="http://schemas.microsoft.com/office/drawing/2014/main" id="{AB3F5DD0-20E8-4CF8-8A15-3700D3CA48D7}"/>
              </a:ext>
            </a:extLst>
          </p:cNvPr>
          <p:cNvSpPr>
            <a:spLocks noGrp="1"/>
          </p:cNvSpPr>
          <p:nvPr>
            <p:ph type="body" sz="quarter" idx="11"/>
          </p:nvPr>
        </p:nvSpPr>
        <p:spPr/>
        <p:txBody>
          <a:bodyPr/>
          <a:lstStyle/>
          <a:p>
            <a:r>
              <a:rPr lang="en-US" dirty="0"/>
              <a:t>AIM234</a:t>
            </a:r>
          </a:p>
        </p:txBody>
      </p:sp>
      <p:sp>
        <p:nvSpPr>
          <p:cNvPr id="21" name="Text Placeholder 20">
            <a:extLst>
              <a:ext uri="{FF2B5EF4-FFF2-40B4-BE49-F238E27FC236}">
                <a16:creationId xmlns:a16="http://schemas.microsoft.com/office/drawing/2014/main" id="{96D6A869-942C-4E0D-92F3-974915120432}"/>
              </a:ext>
            </a:extLst>
          </p:cNvPr>
          <p:cNvSpPr>
            <a:spLocks noGrp="1"/>
          </p:cNvSpPr>
          <p:nvPr>
            <p:ph type="body" sz="quarter" idx="12"/>
          </p:nvPr>
        </p:nvSpPr>
        <p:spPr/>
        <p:txBody>
          <a:bodyPr/>
          <a:lstStyle/>
          <a:p>
            <a:r>
              <a:rPr lang="en-US" dirty="0"/>
              <a:t>Principal SageMaker PMT</a:t>
            </a:r>
          </a:p>
          <a:p>
            <a:r>
              <a:rPr lang="en-US" dirty="0"/>
              <a:t>AWS</a:t>
            </a:r>
          </a:p>
        </p:txBody>
      </p:sp>
      <p:sp>
        <p:nvSpPr>
          <p:cNvPr id="3" name="Text Placeholder 2">
            <a:extLst>
              <a:ext uri="{FF2B5EF4-FFF2-40B4-BE49-F238E27FC236}">
                <a16:creationId xmlns:a16="http://schemas.microsoft.com/office/drawing/2014/main" id="{F372BEEF-F455-4DA3-BF04-AAA2795591A8}"/>
              </a:ext>
            </a:extLst>
          </p:cNvPr>
          <p:cNvSpPr>
            <a:spLocks noGrp="1"/>
          </p:cNvSpPr>
          <p:nvPr>
            <p:ph type="body" sz="quarter" idx="13"/>
          </p:nvPr>
        </p:nvSpPr>
        <p:spPr/>
        <p:txBody>
          <a:bodyPr/>
          <a:lstStyle/>
          <a:p>
            <a:r>
              <a:rPr lang="en-US" dirty="0"/>
              <a:t>Emily Webber</a:t>
            </a:r>
          </a:p>
        </p:txBody>
      </p:sp>
      <p:sp>
        <p:nvSpPr>
          <p:cNvPr id="4" name="Text Placeholder 3">
            <a:extLst>
              <a:ext uri="{FF2B5EF4-FFF2-40B4-BE49-F238E27FC236}">
                <a16:creationId xmlns:a16="http://schemas.microsoft.com/office/drawing/2014/main" id="{C8CB0681-3D8E-4B23-BE6D-E31275AD5CD8}"/>
              </a:ext>
            </a:extLst>
          </p:cNvPr>
          <p:cNvSpPr>
            <a:spLocks noGrp="1"/>
          </p:cNvSpPr>
          <p:nvPr>
            <p:ph type="body" sz="quarter" idx="14"/>
          </p:nvPr>
        </p:nvSpPr>
        <p:spPr/>
        <p:txBody>
          <a:bodyPr/>
          <a:lstStyle/>
          <a:p>
            <a:r>
              <a:rPr lang="en-US" dirty="0"/>
              <a:t>Sr. ML Specialist SA</a:t>
            </a:r>
          </a:p>
          <a:p>
            <a:r>
              <a:rPr lang="en-US" dirty="0"/>
              <a:t>AWS</a:t>
            </a:r>
          </a:p>
        </p:txBody>
      </p:sp>
      <p:sp>
        <p:nvSpPr>
          <p:cNvPr id="11" name="Rectangle 10">
            <a:extLst>
              <a:ext uri="{FF2B5EF4-FFF2-40B4-BE49-F238E27FC236}">
                <a16:creationId xmlns:a16="http://schemas.microsoft.com/office/drawing/2014/main" id="{7B0C86E7-5043-42DB-8630-5E3B2A89489D}"/>
              </a:ext>
            </a:extLst>
          </p:cNvPr>
          <p:cNvSpPr/>
          <p:nvPr/>
        </p:nvSpPr>
        <p:spPr>
          <a:xfrm rot="1534639">
            <a:off x="8436078" y="486697"/>
            <a:ext cx="4070555" cy="54569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Public Preview</a:t>
            </a:r>
          </a:p>
        </p:txBody>
      </p:sp>
    </p:spTree>
    <p:extLst>
      <p:ext uri="{BB962C8B-B14F-4D97-AF65-F5344CB8AC3E}">
        <p14:creationId xmlns:p14="http://schemas.microsoft.com/office/powerpoint/2010/main" val="33329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ackathon_Intro.mp4" descr="Hackathon_Intro.mp4">
            <a:hlinkClick r:id="" action="ppaction://media"/>
            <a:extLst>
              <a:ext uri="{FF2B5EF4-FFF2-40B4-BE49-F238E27FC236}">
                <a16:creationId xmlns:a16="http://schemas.microsoft.com/office/drawing/2014/main" id="{0636C2AF-2FDC-C748-9AB0-4A4226AD8195}"/>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31211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6B95-50EA-F445-ACAF-2F53981ABCB0}"/>
              </a:ext>
            </a:extLst>
          </p:cNvPr>
          <p:cNvSpPr>
            <a:spLocks noGrp="1"/>
          </p:cNvSpPr>
          <p:nvPr>
            <p:ph type="title"/>
          </p:nvPr>
        </p:nvSpPr>
        <p:spPr>
          <a:xfrm>
            <a:off x="813016" y="1114252"/>
            <a:ext cx="10763250" cy="1865295"/>
          </a:xfrm>
        </p:spPr>
        <p:txBody>
          <a:bodyPr/>
          <a:lstStyle/>
          <a:p>
            <a:pPr algn="ctr"/>
            <a:r>
              <a:rPr lang="en-US" sz="4800" dirty="0"/>
              <a:t>Announcing the global</a:t>
            </a:r>
            <a:br>
              <a:rPr lang="en-US" sz="4800" dirty="0"/>
            </a:br>
            <a:r>
              <a:rPr lang="en-US" sz="4800" dirty="0"/>
              <a:t>AWS Disaster Response Hackathon</a:t>
            </a:r>
            <a:endParaRPr lang="en-US" sz="4800" dirty="0">
              <a:solidFill>
                <a:srgbClr val="FFFF00"/>
              </a:solidFill>
              <a:latin typeface="+mn-lt"/>
            </a:endParaRPr>
          </a:p>
        </p:txBody>
      </p:sp>
      <p:sp>
        <p:nvSpPr>
          <p:cNvPr id="3" name="Rectangle: Rounded Corners 2">
            <a:extLst>
              <a:ext uri="{FF2B5EF4-FFF2-40B4-BE49-F238E27FC236}">
                <a16:creationId xmlns:a16="http://schemas.microsoft.com/office/drawing/2014/main" id="{40646CAE-A2AD-466C-AFB8-DAE4863FFEDC}"/>
              </a:ext>
            </a:extLst>
          </p:cNvPr>
          <p:cNvSpPr/>
          <p:nvPr/>
        </p:nvSpPr>
        <p:spPr>
          <a:xfrm>
            <a:off x="476250" y="812800"/>
            <a:ext cx="11506200" cy="4930948"/>
          </a:xfrm>
          <a:prstGeom prst="roundRect">
            <a:avLst>
              <a:gd name="adj" fmla="val 3814"/>
            </a:avLst>
          </a:prstGeom>
          <a:noFill/>
          <a:ln w="38100">
            <a:gradFill flip="none" rotWithShape="1">
              <a:gsLst>
                <a:gs pos="0">
                  <a:schemeClr val="accent1"/>
                </a:gs>
                <a:gs pos="5200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E8C8B296-1BEE-49E7-BCEC-5F909F5DE775}"/>
              </a:ext>
            </a:extLst>
          </p:cNvPr>
          <p:cNvSpPr/>
          <p:nvPr/>
        </p:nvSpPr>
        <p:spPr>
          <a:xfrm>
            <a:off x="3058852" y="5175415"/>
            <a:ext cx="6271128" cy="1095097"/>
          </a:xfrm>
          <a:prstGeom prst="roundRect">
            <a:avLst/>
          </a:prstGeom>
          <a:solidFill>
            <a:schemeClr val="bg1"/>
          </a:solidFill>
          <a:ln w="38100">
            <a:gradFill flip="none" rotWithShape="1">
              <a:gsLst>
                <a:gs pos="0">
                  <a:schemeClr val="accent1"/>
                </a:gs>
                <a:gs pos="5200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hlinkClick r:id="rId3"/>
              </a:rPr>
              <a:t>AWSDisasterResponse.devpost.com</a:t>
            </a:r>
            <a:endParaRPr lang="en-US" dirty="0">
              <a:solidFill>
                <a:schemeClr val="accent1"/>
              </a:solidFill>
            </a:endParaRPr>
          </a:p>
        </p:txBody>
      </p:sp>
      <p:grpSp>
        <p:nvGrpSpPr>
          <p:cNvPr id="19" name="Group 18">
            <a:extLst>
              <a:ext uri="{FF2B5EF4-FFF2-40B4-BE49-F238E27FC236}">
                <a16:creationId xmlns:a16="http://schemas.microsoft.com/office/drawing/2014/main" id="{9DB727B6-D517-8447-A1D8-39261457A4D9}"/>
              </a:ext>
            </a:extLst>
          </p:cNvPr>
          <p:cNvGrpSpPr/>
          <p:nvPr/>
        </p:nvGrpSpPr>
        <p:grpSpPr>
          <a:xfrm>
            <a:off x="958311" y="2584404"/>
            <a:ext cx="11188809" cy="2489116"/>
            <a:chOff x="958311" y="2584404"/>
            <a:chExt cx="11188809" cy="2489116"/>
          </a:xfrm>
        </p:grpSpPr>
        <p:pic>
          <p:nvPicPr>
            <p:cNvPr id="10" name="Graphic 9" descr="Trophy">
              <a:extLst>
                <a:ext uri="{FF2B5EF4-FFF2-40B4-BE49-F238E27FC236}">
                  <a16:creationId xmlns:a16="http://schemas.microsoft.com/office/drawing/2014/main" id="{EDA72496-1DDA-A54A-9107-122712CB49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7104" y="4295414"/>
              <a:ext cx="736815" cy="736815"/>
            </a:xfrm>
            <a:prstGeom prst="rect">
              <a:avLst/>
            </a:prstGeom>
          </p:spPr>
        </p:pic>
        <p:sp>
          <p:nvSpPr>
            <p:cNvPr id="11" name="TextBox 10">
              <a:extLst>
                <a:ext uri="{FF2B5EF4-FFF2-40B4-BE49-F238E27FC236}">
                  <a16:creationId xmlns:a16="http://schemas.microsoft.com/office/drawing/2014/main" id="{C375725F-4899-B94B-A6A4-7D6FB21A2723}"/>
                </a:ext>
              </a:extLst>
            </p:cNvPr>
            <p:cNvSpPr txBox="1"/>
            <p:nvPr/>
          </p:nvSpPr>
          <p:spPr>
            <a:xfrm>
              <a:off x="1924212" y="4420896"/>
              <a:ext cx="7018309" cy="461665"/>
            </a:xfrm>
            <a:prstGeom prst="rect">
              <a:avLst/>
            </a:prstGeom>
            <a:noFill/>
          </p:spPr>
          <p:txBody>
            <a:bodyPr wrap="square" rtlCol="0">
              <a:spAutoFit/>
            </a:bodyPr>
            <a:lstStyle/>
            <a:p>
              <a:pPr algn="l"/>
              <a:r>
                <a:rPr lang="en-US" sz="2400" dirty="0"/>
                <a:t>Total of $54,000 USD in prizes – join today!</a:t>
              </a:r>
            </a:p>
          </p:txBody>
        </p:sp>
        <p:pic>
          <p:nvPicPr>
            <p:cNvPr id="13" name="Graphic 12" descr="Flip calendar">
              <a:extLst>
                <a:ext uri="{FF2B5EF4-FFF2-40B4-BE49-F238E27FC236}">
                  <a16:creationId xmlns:a16="http://schemas.microsoft.com/office/drawing/2014/main" id="{4495763E-346F-9440-B069-C1DE2FEC06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104" y="3539400"/>
              <a:ext cx="736815" cy="736815"/>
            </a:xfrm>
            <a:prstGeom prst="rect">
              <a:avLst/>
            </a:prstGeom>
          </p:spPr>
        </p:pic>
        <p:sp>
          <p:nvSpPr>
            <p:cNvPr id="14" name="TextBox 13">
              <a:extLst>
                <a:ext uri="{FF2B5EF4-FFF2-40B4-BE49-F238E27FC236}">
                  <a16:creationId xmlns:a16="http://schemas.microsoft.com/office/drawing/2014/main" id="{FA7B67DA-D066-4441-999A-CE92CD1EC9E3}"/>
                </a:ext>
              </a:extLst>
            </p:cNvPr>
            <p:cNvSpPr txBox="1"/>
            <p:nvPr/>
          </p:nvSpPr>
          <p:spPr>
            <a:xfrm>
              <a:off x="1924213" y="3719492"/>
              <a:ext cx="6742731" cy="461665"/>
            </a:xfrm>
            <a:prstGeom prst="rect">
              <a:avLst/>
            </a:prstGeom>
            <a:noFill/>
          </p:spPr>
          <p:txBody>
            <a:bodyPr wrap="square" rtlCol="0">
              <a:spAutoFit/>
            </a:bodyPr>
            <a:lstStyle/>
            <a:p>
              <a:pPr algn="l"/>
              <a:r>
                <a:rPr lang="en-US" sz="2400" dirty="0"/>
                <a:t>December 1, 2021 through February 7, 2022</a:t>
              </a:r>
            </a:p>
          </p:txBody>
        </p:sp>
        <p:pic>
          <p:nvPicPr>
            <p:cNvPr id="16" name="Graphic 15" descr="Programmer">
              <a:extLst>
                <a:ext uri="{FF2B5EF4-FFF2-40B4-BE49-F238E27FC236}">
                  <a16:creationId xmlns:a16="http://schemas.microsoft.com/office/drawing/2014/main" id="{1BFB1DD8-DBD1-A140-8604-BA1B776E38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311" y="2584404"/>
              <a:ext cx="914400" cy="914400"/>
            </a:xfrm>
            <a:prstGeom prst="rect">
              <a:avLst/>
            </a:prstGeom>
          </p:spPr>
        </p:pic>
        <p:sp>
          <p:nvSpPr>
            <p:cNvPr id="17" name="TextBox 16">
              <a:extLst>
                <a:ext uri="{FF2B5EF4-FFF2-40B4-BE49-F238E27FC236}">
                  <a16:creationId xmlns:a16="http://schemas.microsoft.com/office/drawing/2014/main" id="{73D841E4-5F52-2846-B6B0-F57133F8EB72}"/>
                </a:ext>
              </a:extLst>
            </p:cNvPr>
            <p:cNvSpPr txBox="1"/>
            <p:nvPr/>
          </p:nvSpPr>
          <p:spPr>
            <a:xfrm>
              <a:off x="1924213" y="3018087"/>
              <a:ext cx="8268186" cy="461665"/>
            </a:xfrm>
            <a:prstGeom prst="rect">
              <a:avLst/>
            </a:prstGeom>
            <a:noFill/>
          </p:spPr>
          <p:txBody>
            <a:bodyPr wrap="square" rtlCol="0">
              <a:spAutoFit/>
            </a:bodyPr>
            <a:lstStyle/>
            <a:p>
              <a:pPr algn="l"/>
              <a:r>
                <a:rPr lang="en-US" sz="2400" dirty="0"/>
                <a:t>Improve disaster response with machine learning </a:t>
              </a:r>
            </a:p>
          </p:txBody>
        </p:sp>
        <p:pic>
          <p:nvPicPr>
            <p:cNvPr id="18" name="Picture 17">
              <a:extLst>
                <a:ext uri="{FF2B5EF4-FFF2-40B4-BE49-F238E27FC236}">
                  <a16:creationId xmlns:a16="http://schemas.microsoft.com/office/drawing/2014/main" id="{98CE5B48-B9D7-2946-A142-A584A1C65730}"/>
                </a:ext>
              </a:extLst>
            </p:cNvPr>
            <p:cNvPicPr>
              <a:picLocks noChangeAspect="1"/>
            </p:cNvPicPr>
            <p:nvPr/>
          </p:nvPicPr>
          <p:blipFill rotWithShape="1">
            <a:blip r:embed="rId10">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8552105" y="2839817"/>
              <a:ext cx="3595015" cy="2233703"/>
            </a:xfrm>
            <a:prstGeom prst="rect">
              <a:avLst/>
            </a:prstGeom>
          </p:spPr>
        </p:pic>
      </p:grpSp>
    </p:spTree>
    <p:extLst>
      <p:ext uri="{BB962C8B-B14F-4D97-AF65-F5344CB8AC3E}">
        <p14:creationId xmlns:p14="http://schemas.microsoft.com/office/powerpoint/2010/main" val="38568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0 2.22222E-6 L 0.00104 0.07129 " pathEditMode="relative" rAng="0" ptsTypes="AA">
                                      <p:cBhvr>
                                        <p:cTn id="12" dur="500" spd="-100000" fill="hold"/>
                                        <p:tgtEl>
                                          <p:spTgt spid="2"/>
                                        </p:tgtEl>
                                        <p:attrNameLst>
                                          <p:attrName>ppt_x</p:attrName>
                                          <p:attrName>ppt_y</p:attrName>
                                        </p:attrNameLst>
                                      </p:cBhvr>
                                      <p:rCtr x="52" y="3565"/>
                                    </p:animMotion>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42" presetClass="path" presetSubtype="0" decel="100000" fill="hold" grpId="1" nodeType="withEffect">
                                  <p:stCondLst>
                                    <p:cond delay="0"/>
                                  </p:stCondLst>
                                  <p:childTnLst>
                                    <p:animMotion origin="layout" path="M 0 2.22222E-6 L 0.00104 0.07129 " pathEditMode="relative" rAng="0" ptsTypes="AA">
                                      <p:cBhvr>
                                        <p:cTn id="18" dur="500" spd="-100000" fill="hold"/>
                                        <p:tgtEl>
                                          <p:spTgt spid="4"/>
                                        </p:tgtEl>
                                        <p:attrNameLst>
                                          <p:attrName>ppt_x</p:attrName>
                                          <p:attrName>ppt_y</p:attrName>
                                        </p:attrNameLst>
                                      </p:cBhvr>
                                      <p:rCtr x="52" y="3565"/>
                                    </p:animMotion>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D6C31-D2ED-4F1C-AAC6-2B9760E87F6D}"/>
              </a:ext>
            </a:extLst>
          </p:cNvPr>
          <p:cNvSpPr>
            <a:spLocks noGrp="1"/>
          </p:cNvSpPr>
          <p:nvPr>
            <p:ph type="body" sz="quarter" idx="10"/>
          </p:nvPr>
        </p:nvSpPr>
        <p:spPr/>
        <p:txBody>
          <a:bodyPr/>
          <a:lstStyle/>
          <a:p>
            <a:r>
              <a:rPr lang="en-US" dirty="0"/>
              <a:t>Michele Monclova</a:t>
            </a:r>
          </a:p>
        </p:txBody>
      </p:sp>
      <p:sp>
        <p:nvSpPr>
          <p:cNvPr id="3" name="Text Placeholder 2">
            <a:extLst>
              <a:ext uri="{FF2B5EF4-FFF2-40B4-BE49-F238E27FC236}">
                <a16:creationId xmlns:a16="http://schemas.microsoft.com/office/drawing/2014/main" id="{F95D3A07-5BB7-4FF0-AD8B-828EA8079C23}"/>
              </a:ext>
            </a:extLst>
          </p:cNvPr>
          <p:cNvSpPr>
            <a:spLocks noGrp="1"/>
          </p:cNvSpPr>
          <p:nvPr>
            <p:ph type="body" sz="quarter" idx="11"/>
          </p:nvPr>
        </p:nvSpPr>
        <p:spPr/>
        <p:txBody>
          <a:bodyPr/>
          <a:lstStyle/>
          <a:p>
            <a:r>
              <a:rPr lang="en-US" dirty="0"/>
              <a:t>monclom@amazon.com</a:t>
            </a:r>
          </a:p>
          <a:p>
            <a:endParaRPr lang="en-US" dirty="0"/>
          </a:p>
          <a:p>
            <a:endParaRPr lang="en-US" dirty="0"/>
          </a:p>
          <a:p>
            <a:endParaRPr lang="en-US" dirty="0"/>
          </a:p>
        </p:txBody>
      </p:sp>
      <p:sp>
        <p:nvSpPr>
          <p:cNvPr id="10" name="Text Placeholder 9">
            <a:extLst>
              <a:ext uri="{FF2B5EF4-FFF2-40B4-BE49-F238E27FC236}">
                <a16:creationId xmlns:a16="http://schemas.microsoft.com/office/drawing/2014/main" id="{A534C688-E31C-41B2-A37B-EACF8CDE02A1}"/>
              </a:ext>
            </a:extLst>
          </p:cNvPr>
          <p:cNvSpPr>
            <a:spLocks noGrp="1"/>
          </p:cNvSpPr>
          <p:nvPr>
            <p:ph type="body" sz="quarter" idx="12"/>
          </p:nvPr>
        </p:nvSpPr>
        <p:spPr/>
        <p:txBody>
          <a:bodyPr/>
          <a:lstStyle/>
          <a:p>
            <a:r>
              <a:rPr lang="en-US" dirty="0"/>
              <a:t>Emily Webber</a:t>
            </a:r>
          </a:p>
        </p:txBody>
      </p:sp>
      <p:sp>
        <p:nvSpPr>
          <p:cNvPr id="11" name="Text Placeholder 10">
            <a:extLst>
              <a:ext uri="{FF2B5EF4-FFF2-40B4-BE49-F238E27FC236}">
                <a16:creationId xmlns:a16="http://schemas.microsoft.com/office/drawing/2014/main" id="{4AAC7736-94B2-49EF-80D4-1D4023F1093F}"/>
              </a:ext>
            </a:extLst>
          </p:cNvPr>
          <p:cNvSpPr>
            <a:spLocks noGrp="1"/>
          </p:cNvSpPr>
          <p:nvPr>
            <p:ph type="body" sz="quarter" idx="13"/>
          </p:nvPr>
        </p:nvSpPr>
        <p:spPr/>
        <p:txBody>
          <a:bodyPr vert="horz" lIns="91440" tIns="91440" rIns="91440" bIns="45720" rtlCol="0" anchor="t" anchorCtr="0">
            <a:noAutofit/>
          </a:bodyPr>
          <a:lstStyle/>
          <a:p>
            <a:r>
              <a:rPr lang="en-US" dirty="0"/>
              <a:t>egwebber@amazon.com	</a:t>
            </a:r>
          </a:p>
        </p:txBody>
      </p:sp>
      <p:sp>
        <p:nvSpPr>
          <p:cNvPr id="4" name="Rectangle 3">
            <a:extLst>
              <a:ext uri="{FF2B5EF4-FFF2-40B4-BE49-F238E27FC236}">
                <a16:creationId xmlns:a16="http://schemas.microsoft.com/office/drawing/2014/main" id="{C98338E5-9E95-4B14-A791-126525955336}"/>
              </a:ext>
            </a:extLst>
          </p:cNvPr>
          <p:cNvSpPr/>
          <p:nvPr/>
        </p:nvSpPr>
        <p:spPr>
          <a:xfrm>
            <a:off x="394454" y="5371067"/>
            <a:ext cx="6786646" cy="523220"/>
          </a:xfrm>
          <a:prstGeom prst="rect">
            <a:avLst/>
          </a:prstGeom>
        </p:spPr>
        <p:txBody>
          <a:bodyPr wrap="square">
            <a:spAutoFit/>
          </a:bodyPr>
          <a:lstStyle/>
          <a:p>
            <a:r>
              <a:rPr lang="en-US" sz="2800" dirty="0">
                <a:hlinkClick r:id="rId2"/>
              </a:rPr>
              <a:t>https://studiolab.sagemaker.aws/</a:t>
            </a:r>
            <a:endParaRPr lang="en-US" sz="2800" dirty="0"/>
          </a:p>
        </p:txBody>
      </p:sp>
    </p:spTree>
    <p:extLst>
      <p:ext uri="{BB962C8B-B14F-4D97-AF65-F5344CB8AC3E}">
        <p14:creationId xmlns:p14="http://schemas.microsoft.com/office/powerpoint/2010/main" val="119001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4EE6-1DA1-420A-BCB4-DD86F605B2F1}"/>
              </a:ext>
            </a:extLst>
          </p:cNvPr>
          <p:cNvSpPr>
            <a:spLocks noGrp="1"/>
          </p:cNvSpPr>
          <p:nvPr>
            <p:ph type="title"/>
          </p:nvPr>
        </p:nvSpPr>
        <p:spPr>
          <a:xfrm>
            <a:off x="381000" y="2310223"/>
            <a:ext cx="7886700" cy="2735114"/>
          </a:xfrm>
        </p:spPr>
        <p:txBody>
          <a:bodyPr anchor="t"/>
          <a:lstStyle/>
          <a:p>
            <a:pPr defTabSz="609576">
              <a:spcBef>
                <a:spcPts val="3000"/>
              </a:spcBef>
              <a:spcAft>
                <a:spcPts val="3000"/>
              </a:spcAft>
            </a:pPr>
            <a:r>
              <a:rPr lang="en-US" dirty="0">
                <a:gradFill flip="none" rotWithShape="1">
                  <a:gsLst>
                    <a:gs pos="0">
                      <a:schemeClr val="accent1"/>
                    </a:gs>
                    <a:gs pos="58000">
                      <a:schemeClr val="accent2"/>
                    </a:gs>
                    <a:gs pos="100000">
                      <a:schemeClr val="accent3"/>
                    </a:gs>
                  </a:gsLst>
                  <a:lin ang="13500000" scaled="1"/>
                  <a:tileRect/>
                </a:gradFill>
              </a:rPr>
              <a:t>Our vision</a:t>
            </a:r>
            <a:br>
              <a:rPr lang="en-US" dirty="0"/>
            </a:br>
            <a:r>
              <a:rPr lang="en-US" sz="3200" dirty="0">
                <a:solidFill>
                  <a:srgbClr val="FFFFFF"/>
                </a:solidFill>
                <a:latin typeface="+mn-lt"/>
              </a:rPr>
              <a:t>Make machine learning and data </a:t>
            </a:r>
            <a:br>
              <a:rPr lang="en-US" sz="3200" dirty="0">
                <a:solidFill>
                  <a:srgbClr val="FFFFFF"/>
                </a:solidFill>
                <a:latin typeface="+mn-lt"/>
              </a:rPr>
            </a:br>
            <a:r>
              <a:rPr lang="en-US" sz="3200" dirty="0">
                <a:solidFill>
                  <a:srgbClr val="FFFFFF"/>
                </a:solidFill>
                <a:latin typeface="+mn-lt"/>
              </a:rPr>
              <a:t>science accessible to all customers</a:t>
            </a:r>
            <a:br>
              <a:rPr lang="en-US" sz="3200" dirty="0">
                <a:solidFill>
                  <a:srgbClr val="FFFFFF"/>
                </a:solidFill>
                <a:latin typeface="+mn-lt"/>
              </a:rPr>
            </a:br>
            <a:r>
              <a:rPr lang="en-US" sz="3200" dirty="0">
                <a:solidFill>
                  <a:srgbClr val="FFFFFF"/>
                </a:solidFill>
                <a:latin typeface="+mn-lt"/>
              </a:rPr>
              <a:t>(learners, developers, data scientists) </a:t>
            </a:r>
            <a:endParaRPr lang="en-US" dirty="0"/>
          </a:p>
        </p:txBody>
      </p:sp>
    </p:spTree>
    <p:extLst>
      <p:ext uri="{BB962C8B-B14F-4D97-AF65-F5344CB8AC3E}">
        <p14:creationId xmlns:p14="http://schemas.microsoft.com/office/powerpoint/2010/main" val="269800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5E-6 -1.11111E-6 L 0.03906 0.00093 " pathEditMode="relative" rAng="0" ptsTypes="AA">
                                      <p:cBhvr>
                                        <p:cTn id="9" dur="500" spd="-100000" fill="hold"/>
                                        <p:tgtEl>
                                          <p:spTgt spid="2"/>
                                        </p:tgtEl>
                                        <p:attrNameLst>
                                          <p:attrName>ppt_x</p:attrName>
                                          <p:attrName>ppt_y</p:attrName>
                                        </p:attrNameLst>
                                      </p:cBhvr>
                                      <p:rCtr x="195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45B6BC-0A58-C04F-8D6C-47C72ACC380E}"/>
              </a:ext>
            </a:extLst>
          </p:cNvPr>
          <p:cNvSpPr txBox="1"/>
          <p:nvPr/>
        </p:nvSpPr>
        <p:spPr>
          <a:xfrm>
            <a:off x="266700" y="3563893"/>
            <a:ext cx="3535280" cy="707886"/>
          </a:xfrm>
          <a:prstGeom prst="rect">
            <a:avLst/>
          </a:prstGeom>
          <a:noFill/>
        </p:spPr>
        <p:txBody>
          <a:bodyPr wrap="square" rtlCol="0">
            <a:spAutoFit/>
          </a:bodyPr>
          <a:lstStyle/>
          <a:p>
            <a:pPr algn="ctr"/>
            <a:r>
              <a:rPr lang="en-US" sz="2000" dirty="0" err="1"/>
              <a:t>Quanthub</a:t>
            </a:r>
            <a:r>
              <a:rPr lang="en-US" sz="2000" dirty="0"/>
              <a:t>-estimated data science skills gap in 2020</a:t>
            </a:r>
          </a:p>
        </p:txBody>
      </p:sp>
      <p:sp>
        <p:nvSpPr>
          <p:cNvPr id="5" name="TextBox 4">
            <a:extLst>
              <a:ext uri="{FF2B5EF4-FFF2-40B4-BE49-F238E27FC236}">
                <a16:creationId xmlns:a16="http://schemas.microsoft.com/office/drawing/2014/main" id="{F8C01716-25B5-CE4C-A73C-221CC23FB49B}"/>
              </a:ext>
            </a:extLst>
          </p:cNvPr>
          <p:cNvSpPr txBox="1"/>
          <p:nvPr/>
        </p:nvSpPr>
        <p:spPr>
          <a:xfrm>
            <a:off x="723725" y="2492835"/>
            <a:ext cx="2505814" cy="1200329"/>
          </a:xfrm>
          <a:prstGeom prst="rect">
            <a:avLst/>
          </a:prstGeom>
          <a:noFill/>
        </p:spPr>
        <p:txBody>
          <a:bodyPr wrap="none" rtlCol="0">
            <a:spAutoFit/>
          </a:bodyPr>
          <a:lstStyle/>
          <a:p>
            <a:pPr algn="l"/>
            <a:r>
              <a:rPr lang="en-US" sz="7200" dirty="0">
                <a:gradFill>
                  <a:gsLst>
                    <a:gs pos="0">
                      <a:schemeClr val="accent1"/>
                    </a:gs>
                    <a:gs pos="58000">
                      <a:schemeClr val="accent2"/>
                    </a:gs>
                    <a:gs pos="100000">
                      <a:schemeClr val="accent3"/>
                    </a:gs>
                  </a:gsLst>
                  <a:lin ang="13500000" scaled="1"/>
                </a:gradFill>
                <a:latin typeface="+mj-lt"/>
              </a:rPr>
              <a:t>250K</a:t>
            </a:r>
          </a:p>
        </p:txBody>
      </p:sp>
      <p:sp>
        <p:nvSpPr>
          <p:cNvPr id="6" name="TextBox 5">
            <a:extLst>
              <a:ext uri="{FF2B5EF4-FFF2-40B4-BE49-F238E27FC236}">
                <a16:creationId xmlns:a16="http://schemas.microsoft.com/office/drawing/2014/main" id="{3A5184B8-32B6-514F-95D5-9557E88EA84E}"/>
              </a:ext>
            </a:extLst>
          </p:cNvPr>
          <p:cNvSpPr txBox="1"/>
          <p:nvPr/>
        </p:nvSpPr>
        <p:spPr>
          <a:xfrm>
            <a:off x="4785385" y="2492835"/>
            <a:ext cx="2505814" cy="1200329"/>
          </a:xfrm>
          <a:prstGeom prst="rect">
            <a:avLst/>
          </a:prstGeom>
          <a:noFill/>
        </p:spPr>
        <p:txBody>
          <a:bodyPr wrap="none" rtlCol="0">
            <a:spAutoFit/>
          </a:bodyPr>
          <a:lstStyle/>
          <a:p>
            <a:pPr algn="l"/>
            <a:r>
              <a:rPr lang="en-US" sz="7200" dirty="0">
                <a:gradFill>
                  <a:gsLst>
                    <a:gs pos="0">
                      <a:schemeClr val="accent1"/>
                    </a:gs>
                    <a:gs pos="58000">
                      <a:schemeClr val="accent2"/>
                    </a:gs>
                    <a:gs pos="100000">
                      <a:schemeClr val="accent3"/>
                    </a:gs>
                  </a:gsLst>
                  <a:lin ang="13500000" scaled="1"/>
                </a:gradFill>
                <a:latin typeface="+mj-lt"/>
              </a:rPr>
              <a:t>122K</a:t>
            </a:r>
          </a:p>
        </p:txBody>
      </p:sp>
      <p:sp>
        <p:nvSpPr>
          <p:cNvPr id="7" name="TextBox 6">
            <a:extLst>
              <a:ext uri="{FF2B5EF4-FFF2-40B4-BE49-F238E27FC236}">
                <a16:creationId xmlns:a16="http://schemas.microsoft.com/office/drawing/2014/main" id="{B465D392-C667-7247-917F-6BE7BBEE5A31}"/>
              </a:ext>
            </a:extLst>
          </p:cNvPr>
          <p:cNvSpPr txBox="1"/>
          <p:nvPr/>
        </p:nvSpPr>
        <p:spPr>
          <a:xfrm>
            <a:off x="4556957" y="3563893"/>
            <a:ext cx="3078087" cy="1015663"/>
          </a:xfrm>
          <a:prstGeom prst="rect">
            <a:avLst/>
          </a:prstGeom>
          <a:noFill/>
        </p:spPr>
        <p:txBody>
          <a:bodyPr wrap="square" rtlCol="0">
            <a:spAutoFit/>
          </a:bodyPr>
          <a:lstStyle/>
          <a:p>
            <a:pPr algn="ctr"/>
            <a:r>
              <a:rPr lang="en-US" sz="2000" dirty="0"/>
              <a:t>Open data science jobs on LinkedIn in November 2021</a:t>
            </a:r>
          </a:p>
        </p:txBody>
      </p:sp>
      <p:sp>
        <p:nvSpPr>
          <p:cNvPr id="8" name="TextBox 7">
            <a:extLst>
              <a:ext uri="{FF2B5EF4-FFF2-40B4-BE49-F238E27FC236}">
                <a16:creationId xmlns:a16="http://schemas.microsoft.com/office/drawing/2014/main" id="{AC27BB40-95F2-6E49-B4AC-5AD292CFAFEE}"/>
              </a:ext>
            </a:extLst>
          </p:cNvPr>
          <p:cNvSpPr txBox="1"/>
          <p:nvPr/>
        </p:nvSpPr>
        <p:spPr>
          <a:xfrm>
            <a:off x="8981697" y="2492835"/>
            <a:ext cx="2196435" cy="1200329"/>
          </a:xfrm>
          <a:prstGeom prst="rect">
            <a:avLst/>
          </a:prstGeom>
          <a:noFill/>
        </p:spPr>
        <p:txBody>
          <a:bodyPr wrap="none" rtlCol="0">
            <a:spAutoFit/>
          </a:bodyPr>
          <a:lstStyle/>
          <a:p>
            <a:pPr algn="l"/>
            <a:r>
              <a:rPr lang="en-US" sz="7200" dirty="0">
                <a:gradFill>
                  <a:gsLst>
                    <a:gs pos="0">
                      <a:schemeClr val="accent1"/>
                    </a:gs>
                    <a:gs pos="58000">
                      <a:schemeClr val="accent2"/>
                    </a:gs>
                    <a:gs pos="100000">
                      <a:schemeClr val="accent3"/>
                    </a:gs>
                  </a:gsLst>
                  <a:lin ang="13500000" scaled="1"/>
                </a:gradFill>
                <a:latin typeface="+mj-lt"/>
              </a:rPr>
              <a:t>13%</a:t>
            </a:r>
          </a:p>
        </p:txBody>
      </p:sp>
      <p:sp>
        <p:nvSpPr>
          <p:cNvPr id="9" name="TextBox 8">
            <a:extLst>
              <a:ext uri="{FF2B5EF4-FFF2-40B4-BE49-F238E27FC236}">
                <a16:creationId xmlns:a16="http://schemas.microsoft.com/office/drawing/2014/main" id="{39A3B510-7661-5942-8B61-10F7246AF13F}"/>
              </a:ext>
            </a:extLst>
          </p:cNvPr>
          <p:cNvSpPr txBox="1"/>
          <p:nvPr/>
        </p:nvSpPr>
        <p:spPr>
          <a:xfrm>
            <a:off x="8540870" y="3563893"/>
            <a:ext cx="3078087" cy="1015663"/>
          </a:xfrm>
          <a:prstGeom prst="rect">
            <a:avLst/>
          </a:prstGeom>
          <a:noFill/>
        </p:spPr>
        <p:txBody>
          <a:bodyPr wrap="square" rtlCol="0">
            <a:spAutoFit/>
          </a:bodyPr>
          <a:lstStyle/>
          <a:p>
            <a:pPr algn="ctr"/>
            <a:r>
              <a:rPr lang="en-US" sz="2000" dirty="0"/>
              <a:t>VentureBeat percentage of DSML projects that make it into production</a:t>
            </a:r>
          </a:p>
        </p:txBody>
      </p:sp>
      <p:sp>
        <p:nvSpPr>
          <p:cNvPr id="2" name="Title 1">
            <a:extLst>
              <a:ext uri="{FF2B5EF4-FFF2-40B4-BE49-F238E27FC236}">
                <a16:creationId xmlns:a16="http://schemas.microsoft.com/office/drawing/2014/main" id="{6596D85B-A57A-4F47-9B8D-4E050C28E5C8}"/>
              </a:ext>
            </a:extLst>
          </p:cNvPr>
          <p:cNvSpPr>
            <a:spLocks noGrp="1"/>
          </p:cNvSpPr>
          <p:nvPr>
            <p:ph type="title"/>
          </p:nvPr>
        </p:nvSpPr>
        <p:spPr>
          <a:xfrm>
            <a:off x="266700" y="371476"/>
            <a:ext cx="11658600" cy="1323439"/>
          </a:xfrm>
        </p:spPr>
        <p:txBody>
          <a:bodyPr/>
          <a:lstStyle/>
          <a:p>
            <a:r>
              <a:rPr lang="en-US" dirty="0"/>
              <a:t>Lack of data science and machine learning talent slows down innovation</a:t>
            </a:r>
          </a:p>
        </p:txBody>
      </p:sp>
      <p:cxnSp>
        <p:nvCxnSpPr>
          <p:cNvPr id="11" name="Straight Connector 10">
            <a:extLst>
              <a:ext uri="{FF2B5EF4-FFF2-40B4-BE49-F238E27FC236}">
                <a16:creationId xmlns:a16="http://schemas.microsoft.com/office/drawing/2014/main" id="{2C20A734-601E-4C75-B57A-54F6C896D027}"/>
              </a:ext>
            </a:extLst>
          </p:cNvPr>
          <p:cNvCxnSpPr/>
          <p:nvPr/>
        </p:nvCxnSpPr>
        <p:spPr>
          <a:xfrm>
            <a:off x="4180114" y="2492835"/>
            <a:ext cx="0" cy="1937956"/>
          </a:xfrm>
          <a:prstGeom prst="line">
            <a:avLst/>
          </a:prstGeom>
          <a:ln w="19050" cap="rnd">
            <a:solidFill>
              <a:schemeClr val="bg1">
                <a:lumMod val="65000"/>
                <a:lumOff val="35000"/>
              </a:schemeClr>
            </a:solidFill>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A14D9-E570-4CEF-B4D5-2876334398B9}"/>
              </a:ext>
            </a:extLst>
          </p:cNvPr>
          <p:cNvCxnSpPr/>
          <p:nvPr/>
        </p:nvCxnSpPr>
        <p:spPr>
          <a:xfrm>
            <a:off x="8113485" y="2492835"/>
            <a:ext cx="0" cy="1937956"/>
          </a:xfrm>
          <a:prstGeom prst="line">
            <a:avLst/>
          </a:prstGeom>
          <a:ln w="19050" cap="rnd">
            <a:solidFill>
              <a:schemeClr val="bg1">
                <a:lumMod val="65000"/>
                <a:lumOff val="35000"/>
              </a:schemeClr>
            </a:solidFill>
            <a:miter lim="800000"/>
            <a:headEnd w="lg" len="lg"/>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0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6.25E-7 4.07407E-6 L 6.25E-7 -0.05463 " pathEditMode="relative" rAng="0" ptsTypes="AA">
                                      <p:cBhvr>
                                        <p:cTn id="9" dur="500" spd="-100000" fill="hold"/>
                                        <p:tgtEl>
                                          <p:spTgt spid="5"/>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6.25E-7 4.07407E-6 L 6.25E-7 -0.05463 " pathEditMode="relative" rAng="0" ptsTypes="AA">
                                      <p:cBhvr>
                                        <p:cTn id="14" dur="500" spd="-100000" fill="hold"/>
                                        <p:tgtEl>
                                          <p:spTgt spid="6"/>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6.25E-7 4.07407E-6 L 6.25E-7 -0.05463 " pathEditMode="relative" rAng="0" ptsTypes="AA">
                                      <p:cBhvr>
                                        <p:cTn id="19" dur="500" spd="-100000" fill="hold"/>
                                        <p:tgtEl>
                                          <p:spTgt spid="8"/>
                                        </p:tgtEl>
                                        <p:attrNameLst>
                                          <p:attrName>ppt_x</p:attrName>
                                          <p:attrName>ppt_y</p:attrName>
                                        </p:attrNameLst>
                                      </p:cBhvr>
                                      <p:rCtr x="0" y="-2731"/>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3.125E-6 3.7037E-6 L 0.00013 0.05764 " pathEditMode="relative" rAng="0" ptsTypes="AA">
                                      <p:cBhvr>
                                        <p:cTn id="24" dur="500" spd="-100000" fill="hold"/>
                                        <p:tgtEl>
                                          <p:spTgt spid="4"/>
                                        </p:tgtEl>
                                        <p:attrNameLst>
                                          <p:attrName>ppt_x</p:attrName>
                                          <p:attrName>ppt_y</p:attrName>
                                        </p:attrNameLst>
                                      </p:cBhvr>
                                      <p:rCtr x="0" y="2870"/>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3.125E-6 3.7037E-6 L 0.00013 0.05764 " pathEditMode="relative" rAng="0" ptsTypes="AA">
                                      <p:cBhvr>
                                        <p:cTn id="29" dur="500" spd="-100000" fill="hold"/>
                                        <p:tgtEl>
                                          <p:spTgt spid="7"/>
                                        </p:tgtEl>
                                        <p:attrNameLst>
                                          <p:attrName>ppt_x</p:attrName>
                                          <p:attrName>ppt_y</p:attrName>
                                        </p:attrNameLst>
                                      </p:cBhvr>
                                      <p:rCtr x="0" y="2870"/>
                                    </p:animMotion>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0"/>
                                  </p:stCondLst>
                                  <p:childTnLst>
                                    <p:animMotion origin="layout" path="M 3.125E-6 3.7037E-6 L 0.00013 0.05764 " pathEditMode="relative" rAng="0" ptsTypes="AA">
                                      <p:cBhvr>
                                        <p:cTn id="34" dur="500" spd="-100000" fill="hold"/>
                                        <p:tgtEl>
                                          <p:spTgt spid="9"/>
                                        </p:tgtEl>
                                        <p:attrNameLst>
                                          <p:attrName>ppt_x</p:attrName>
                                          <p:attrName>ppt_y</p:attrName>
                                        </p:attrNameLst>
                                      </p:cBhvr>
                                      <p:rCtr x="0" y="2870"/>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par>
                                <p:cTn id="38" presetID="22" presetClass="entr" presetSubtype="4"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6874-0780-AA45-BCF7-C613E1484564}"/>
              </a:ext>
            </a:extLst>
          </p:cNvPr>
          <p:cNvSpPr>
            <a:spLocks noGrp="1"/>
          </p:cNvSpPr>
          <p:nvPr>
            <p:ph type="title"/>
          </p:nvPr>
        </p:nvSpPr>
        <p:spPr/>
        <p:txBody>
          <a:bodyPr/>
          <a:lstStyle/>
          <a:p>
            <a:r>
              <a:rPr lang="en-US" dirty="0"/>
              <a:t>How do most people learn about data science?</a:t>
            </a:r>
          </a:p>
        </p:txBody>
      </p:sp>
      <p:sp>
        <p:nvSpPr>
          <p:cNvPr id="3" name="Text Placeholder 2">
            <a:extLst>
              <a:ext uri="{FF2B5EF4-FFF2-40B4-BE49-F238E27FC236}">
                <a16:creationId xmlns:a16="http://schemas.microsoft.com/office/drawing/2014/main" id="{D4B69181-1F7C-B840-A679-39D0EBC06B20}"/>
              </a:ext>
            </a:extLst>
          </p:cNvPr>
          <p:cNvSpPr txBox="1">
            <a:spLocks/>
          </p:cNvSpPr>
          <p:nvPr/>
        </p:nvSpPr>
        <p:spPr>
          <a:xfrm>
            <a:off x="673075" y="4163946"/>
            <a:ext cx="1636294" cy="61340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None/>
            </a:pPr>
            <a:r>
              <a:rPr lang="en-US" sz="1800" dirty="0"/>
              <a:t>MOOCs and universities</a:t>
            </a:r>
          </a:p>
        </p:txBody>
      </p:sp>
      <p:sp>
        <p:nvSpPr>
          <p:cNvPr id="4" name="Text Placeholder 4">
            <a:extLst>
              <a:ext uri="{FF2B5EF4-FFF2-40B4-BE49-F238E27FC236}">
                <a16:creationId xmlns:a16="http://schemas.microsoft.com/office/drawing/2014/main" id="{6258CBA5-6095-7543-B58A-E649E126A5B3}"/>
              </a:ext>
            </a:extLst>
          </p:cNvPr>
          <p:cNvSpPr txBox="1">
            <a:spLocks/>
          </p:cNvSpPr>
          <p:nvPr/>
        </p:nvSpPr>
        <p:spPr>
          <a:xfrm>
            <a:off x="3013751" y="4243395"/>
            <a:ext cx="1888909" cy="358368"/>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None/>
            </a:pPr>
            <a:r>
              <a:rPr lang="en-US" sz="1800" dirty="0"/>
              <a:t>Blog posts</a:t>
            </a:r>
          </a:p>
        </p:txBody>
      </p:sp>
      <p:sp>
        <p:nvSpPr>
          <p:cNvPr id="5" name="Text Placeholder 6">
            <a:extLst>
              <a:ext uri="{FF2B5EF4-FFF2-40B4-BE49-F238E27FC236}">
                <a16:creationId xmlns:a16="http://schemas.microsoft.com/office/drawing/2014/main" id="{BBE8359D-8E94-3048-88E4-AF86C4D7A79B}"/>
              </a:ext>
            </a:extLst>
          </p:cNvPr>
          <p:cNvSpPr txBox="1">
            <a:spLocks/>
          </p:cNvSpPr>
          <p:nvPr/>
        </p:nvSpPr>
        <p:spPr>
          <a:xfrm>
            <a:off x="5334135" y="4273110"/>
            <a:ext cx="1589036" cy="35092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None/>
            </a:pPr>
            <a:r>
              <a:rPr lang="en-US" sz="1800" dirty="0"/>
              <a:t>GitHub</a:t>
            </a:r>
          </a:p>
        </p:txBody>
      </p:sp>
      <p:sp>
        <p:nvSpPr>
          <p:cNvPr id="6" name="Text Placeholder 8">
            <a:extLst>
              <a:ext uri="{FF2B5EF4-FFF2-40B4-BE49-F238E27FC236}">
                <a16:creationId xmlns:a16="http://schemas.microsoft.com/office/drawing/2014/main" id="{1110B64E-E797-D84E-983A-2A0BF1A1514B}"/>
              </a:ext>
            </a:extLst>
          </p:cNvPr>
          <p:cNvSpPr txBox="1">
            <a:spLocks/>
          </p:cNvSpPr>
          <p:nvPr/>
        </p:nvSpPr>
        <p:spPr>
          <a:xfrm>
            <a:off x="7300719" y="4273110"/>
            <a:ext cx="2386406" cy="77778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None/>
            </a:pPr>
            <a:r>
              <a:rPr lang="en-US" sz="1800" dirty="0"/>
              <a:t>On-the-job training and hackathons</a:t>
            </a:r>
          </a:p>
        </p:txBody>
      </p:sp>
      <p:pic>
        <p:nvPicPr>
          <p:cNvPr id="7" name="Picture 2" descr="Coursera Icon - Download in Flat Style">
            <a:extLst>
              <a:ext uri="{FF2B5EF4-FFF2-40B4-BE49-F238E27FC236}">
                <a16:creationId xmlns:a16="http://schemas.microsoft.com/office/drawing/2014/main" id="{749DD53D-5AE1-974D-B253-D75AF0375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558" b="12558"/>
          <a:stretch>
            <a:fillRect/>
          </a:stretch>
        </p:blipFill>
        <p:spPr bwMode="auto">
          <a:xfrm>
            <a:off x="546768" y="2592336"/>
            <a:ext cx="1888909" cy="1413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Devpost (@devpost) / Twitter">
            <a:extLst>
              <a:ext uri="{FF2B5EF4-FFF2-40B4-BE49-F238E27FC236}">
                <a16:creationId xmlns:a16="http://schemas.microsoft.com/office/drawing/2014/main" id="{48E2C6ED-4E3F-8041-9695-7E285C5F7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558" b="12558"/>
          <a:stretch>
            <a:fillRect/>
          </a:stretch>
        </p:blipFill>
        <p:spPr bwMode="auto">
          <a:xfrm>
            <a:off x="7549468" y="2592336"/>
            <a:ext cx="1888909" cy="14133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8">
            <a:extLst>
              <a:ext uri="{FF2B5EF4-FFF2-40B4-BE49-F238E27FC236}">
                <a16:creationId xmlns:a16="http://schemas.microsoft.com/office/drawing/2014/main" id="{65212EFC-417D-F141-9B5F-55D9A1730094}"/>
              </a:ext>
            </a:extLst>
          </p:cNvPr>
          <p:cNvSpPr txBox="1">
            <a:spLocks/>
          </p:cNvSpPr>
          <p:nvPr/>
        </p:nvSpPr>
        <p:spPr>
          <a:xfrm>
            <a:off x="9914738" y="4277016"/>
            <a:ext cx="1888909" cy="3872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0"/>
              </a:spcBef>
              <a:spcAft>
                <a:spcPts val="1200"/>
              </a:spcAft>
              <a:buSzPct val="90000"/>
              <a:buFont typeface="Amazon Ember" panose="020B0603020204020204" pitchFamily="34" charset="0"/>
              <a:buNone/>
              <a:defRPr sz="1867" kern="1200">
                <a:solidFill>
                  <a:schemeClr val="tx1"/>
                </a:solidFill>
                <a:latin typeface="+mn-lt"/>
                <a:ea typeface="+mn-ea"/>
                <a:cs typeface="+mn-cs"/>
              </a:defRPr>
            </a:lvl1pPr>
            <a:lvl2pPr marL="609585" indent="0" algn="l" defTabSz="914400" rtl="0" eaLnBrk="1" latinLnBrk="0" hangingPunct="1">
              <a:lnSpc>
                <a:spcPct val="90000"/>
              </a:lnSpc>
              <a:spcBef>
                <a:spcPts val="0"/>
              </a:spcBef>
              <a:spcAft>
                <a:spcPts val="1200"/>
              </a:spcAft>
              <a:buSzPct val="90000"/>
              <a:buFont typeface="Wingdings" panose="05000000000000000000" pitchFamily="2" charset="2"/>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0"/>
              </a:spcBef>
              <a:spcAft>
                <a:spcPts val="1200"/>
              </a:spcAft>
              <a:buSzPct val="90000"/>
              <a:buFont typeface="Amazon Ember" panose="020B0603020204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0"/>
              </a:spcBef>
              <a:spcAft>
                <a:spcPts val="1200"/>
              </a:spcAft>
              <a:buFont typeface="Amazon Ember" panose="020B0603020204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0"/>
              </a:spcBef>
              <a:spcAft>
                <a:spcPts val="1200"/>
              </a:spcAft>
              <a:buFont typeface="Amazon Ember" panose="020B0603020204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mazon Ember" panose="020B0603020204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mazon Ember" panose="020B0603020204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mazon Ember" panose="020B0603020204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mazon Ember" panose="020B0603020204020204" pitchFamily="34" charset="0"/>
              <a:buNone/>
              <a:defRPr sz="1200" kern="1200">
                <a:solidFill>
                  <a:schemeClr val="tx1"/>
                </a:solidFill>
                <a:latin typeface="+mn-lt"/>
                <a:ea typeface="+mn-ea"/>
                <a:cs typeface="+mn-cs"/>
              </a:defRPr>
            </a:lvl9pPr>
          </a:lstStyle>
          <a:p>
            <a:r>
              <a:rPr lang="en-US" sz="1800" dirty="0"/>
              <a:t>Jupyter IDEs</a:t>
            </a:r>
          </a:p>
        </p:txBody>
      </p:sp>
      <p:sp>
        <p:nvSpPr>
          <p:cNvPr id="15" name="Rectangle 14">
            <a:extLst>
              <a:ext uri="{FF2B5EF4-FFF2-40B4-BE49-F238E27FC236}">
                <a16:creationId xmlns:a16="http://schemas.microsoft.com/office/drawing/2014/main" id="{D9B952CF-BBA6-4B54-870F-DACB3A7B2952}"/>
              </a:ext>
            </a:extLst>
          </p:cNvPr>
          <p:cNvSpPr/>
          <p:nvPr/>
        </p:nvSpPr>
        <p:spPr>
          <a:xfrm>
            <a:off x="3013751" y="2614604"/>
            <a:ext cx="1888909" cy="1391075"/>
          </a:xfrm>
          <a:prstGeom prst="rect">
            <a:avLst/>
          </a:prstGeom>
          <a:solidFill>
            <a:srgbClr val="355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CC219F6-ACDC-4159-A8BA-88B860C9713F}"/>
              </a:ext>
            </a:extLst>
          </p:cNvPr>
          <p:cNvSpPr txBox="1"/>
          <p:nvPr/>
        </p:nvSpPr>
        <p:spPr>
          <a:xfrm>
            <a:off x="3023073" y="3321599"/>
            <a:ext cx="1463862" cy="646331"/>
          </a:xfrm>
          <a:prstGeom prst="rect">
            <a:avLst/>
          </a:prstGeom>
          <a:noFill/>
        </p:spPr>
        <p:txBody>
          <a:bodyPr wrap="none" rtlCol="0">
            <a:spAutoFit/>
          </a:bodyPr>
          <a:lstStyle/>
          <a:p>
            <a:r>
              <a:rPr lang="en-US" dirty="0">
                <a:latin typeface="+mj-lt"/>
              </a:rPr>
              <a:t>towards</a:t>
            </a:r>
          </a:p>
          <a:p>
            <a:r>
              <a:rPr lang="en-US" dirty="0"/>
              <a:t>data science</a:t>
            </a:r>
          </a:p>
        </p:txBody>
      </p:sp>
      <p:sp>
        <p:nvSpPr>
          <p:cNvPr id="17" name="Oval 16">
            <a:extLst>
              <a:ext uri="{FF2B5EF4-FFF2-40B4-BE49-F238E27FC236}">
                <a16:creationId xmlns:a16="http://schemas.microsoft.com/office/drawing/2014/main" id="{19296559-96D7-459D-8546-A97AE324B8DD}"/>
              </a:ext>
            </a:extLst>
          </p:cNvPr>
          <p:cNvSpPr/>
          <p:nvPr/>
        </p:nvSpPr>
        <p:spPr>
          <a:xfrm>
            <a:off x="5458217" y="2592336"/>
            <a:ext cx="1340872" cy="1353326"/>
          </a:xfrm>
          <a:prstGeom prst="ellipse">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8E9BC1F-9FA3-4FB4-BE0E-1B9FBCCE67D2}"/>
              </a:ext>
            </a:extLst>
          </p:cNvPr>
          <p:cNvSpPr txBox="1"/>
          <p:nvPr/>
        </p:nvSpPr>
        <p:spPr>
          <a:xfrm>
            <a:off x="5729126" y="2614000"/>
            <a:ext cx="784189" cy="1323439"/>
          </a:xfrm>
          <a:prstGeom prst="rect">
            <a:avLst/>
          </a:prstGeom>
          <a:noFill/>
        </p:spPr>
        <p:txBody>
          <a:bodyPr wrap="none" rtlCol="0">
            <a:spAutoFit/>
          </a:bodyPr>
          <a:lstStyle/>
          <a:p>
            <a:pPr algn="l"/>
            <a:r>
              <a:rPr lang="en-US" sz="8000" b="1" dirty="0">
                <a:latin typeface="Amazon Ember Cd RC" panose="020B0606020204020204" pitchFamily="34" charset="0"/>
                <a:ea typeface="Amazon Ember Cd RC" panose="020B0606020204020204" pitchFamily="34" charset="0"/>
                <a:cs typeface="Amazon Ember Cd RC" panose="020B0606020204020204" pitchFamily="34" charset="0"/>
              </a:rPr>
              <a:t>G</a:t>
            </a:r>
            <a:endParaRPr lang="en-US" sz="6000" b="1" dirty="0">
              <a:latin typeface="Amazon Ember Cd RC" panose="020B0606020204020204" pitchFamily="34" charset="0"/>
              <a:ea typeface="Amazon Ember Cd RC" panose="020B0606020204020204" pitchFamily="34" charset="0"/>
              <a:cs typeface="Amazon Ember Cd RC" panose="020B0606020204020204" pitchFamily="34" charset="0"/>
            </a:endParaRPr>
          </a:p>
        </p:txBody>
      </p:sp>
      <p:pic>
        <p:nvPicPr>
          <p:cNvPr id="20" name="Picture 19">
            <a:extLst>
              <a:ext uri="{FF2B5EF4-FFF2-40B4-BE49-F238E27FC236}">
                <a16:creationId xmlns:a16="http://schemas.microsoft.com/office/drawing/2014/main" id="{B9E236A3-B58C-48D6-B2CC-87A268446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465" y="2592336"/>
            <a:ext cx="1325455" cy="1536424"/>
          </a:xfrm>
          <a:prstGeom prst="rect">
            <a:avLst/>
          </a:prstGeom>
        </p:spPr>
      </p:pic>
    </p:spTree>
    <p:extLst>
      <p:ext uri="{BB962C8B-B14F-4D97-AF65-F5344CB8AC3E}">
        <p14:creationId xmlns:p14="http://schemas.microsoft.com/office/powerpoint/2010/main" val="24270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057885-370F-41CE-A907-6B79789DE6AB}"/>
              </a:ext>
            </a:extLst>
          </p:cNvPr>
          <p:cNvSpPr txBox="1"/>
          <p:nvPr/>
        </p:nvSpPr>
        <p:spPr>
          <a:xfrm>
            <a:off x="2010579" y="3152606"/>
            <a:ext cx="4268872" cy="1077026"/>
          </a:xfrm>
          <a:prstGeom prst="rect">
            <a:avLst/>
          </a:prstGeom>
          <a:noFill/>
        </p:spPr>
        <p:txBody>
          <a:bodyPr wrap="square" rtlCol="0">
            <a:spAutoFit/>
          </a:bodyPr>
          <a:lstStyle>
            <a:defPPr>
              <a:defRPr lang="en-US"/>
            </a:defPPr>
            <a:lvl1pPr algn="ctr">
              <a:defRPr sz="1600"/>
            </a:lvl1pPr>
          </a:lstStyle>
          <a:p>
            <a:pPr algn="l"/>
            <a:r>
              <a:rPr lang="en-US" sz="2133" dirty="0">
                <a:solidFill>
                  <a:schemeClr val="accent2"/>
                </a:solidFill>
                <a:latin typeface="+mj-lt"/>
              </a:rPr>
              <a:t>Developers</a:t>
            </a:r>
          </a:p>
          <a:p>
            <a:pPr algn="l"/>
            <a:r>
              <a:rPr lang="en-US" sz="2133" dirty="0"/>
              <a:t>I want to expand my technical skills with data science</a:t>
            </a:r>
          </a:p>
        </p:txBody>
      </p:sp>
      <p:sp>
        <p:nvSpPr>
          <p:cNvPr id="10" name="TextBox 9">
            <a:extLst>
              <a:ext uri="{FF2B5EF4-FFF2-40B4-BE49-F238E27FC236}">
                <a16:creationId xmlns:a16="http://schemas.microsoft.com/office/drawing/2014/main" id="{5CB1F95E-9F51-4B88-ACE9-B19291AF5376}"/>
              </a:ext>
            </a:extLst>
          </p:cNvPr>
          <p:cNvSpPr txBox="1"/>
          <p:nvPr/>
        </p:nvSpPr>
        <p:spPr>
          <a:xfrm>
            <a:off x="2010579" y="4919559"/>
            <a:ext cx="4268872" cy="1077026"/>
          </a:xfrm>
          <a:prstGeom prst="rect">
            <a:avLst/>
          </a:prstGeom>
          <a:noFill/>
        </p:spPr>
        <p:txBody>
          <a:bodyPr wrap="square" rtlCol="0">
            <a:spAutoFit/>
          </a:bodyPr>
          <a:lstStyle>
            <a:defPPr>
              <a:defRPr lang="en-US"/>
            </a:defPPr>
            <a:lvl1pPr algn="ctr">
              <a:defRPr sz="1600"/>
            </a:lvl1pPr>
          </a:lstStyle>
          <a:p>
            <a:pPr algn="l"/>
            <a:r>
              <a:rPr lang="en-US" sz="2133" dirty="0">
                <a:solidFill>
                  <a:schemeClr val="accent3"/>
                </a:solidFill>
                <a:latin typeface="+mj-lt"/>
              </a:rPr>
              <a:t>Data scientists</a:t>
            </a:r>
          </a:p>
          <a:p>
            <a:pPr algn="l"/>
            <a:r>
              <a:rPr lang="en-US" sz="2133" dirty="0"/>
              <a:t>I want experiment ML and move them into production</a:t>
            </a:r>
          </a:p>
        </p:txBody>
      </p:sp>
      <p:sp>
        <p:nvSpPr>
          <p:cNvPr id="14" name="TextBox 13">
            <a:extLst>
              <a:ext uri="{FF2B5EF4-FFF2-40B4-BE49-F238E27FC236}">
                <a16:creationId xmlns:a16="http://schemas.microsoft.com/office/drawing/2014/main" id="{E3185B3F-F8EE-4B06-82F7-912DB89CA0E6}"/>
              </a:ext>
            </a:extLst>
          </p:cNvPr>
          <p:cNvSpPr txBox="1"/>
          <p:nvPr/>
        </p:nvSpPr>
        <p:spPr>
          <a:xfrm>
            <a:off x="2010579" y="1385652"/>
            <a:ext cx="4268872" cy="1077026"/>
          </a:xfrm>
          <a:prstGeom prst="rect">
            <a:avLst/>
          </a:prstGeom>
          <a:noFill/>
        </p:spPr>
        <p:txBody>
          <a:bodyPr wrap="square" rtlCol="0">
            <a:spAutoFit/>
          </a:bodyPr>
          <a:lstStyle>
            <a:defPPr>
              <a:defRPr lang="en-US"/>
            </a:defPPr>
            <a:lvl1pPr algn="ctr">
              <a:defRPr sz="1600"/>
            </a:lvl1pPr>
          </a:lstStyle>
          <a:p>
            <a:pPr algn="l"/>
            <a:r>
              <a:rPr lang="en-US" sz="2133" dirty="0">
                <a:solidFill>
                  <a:schemeClr val="accent1"/>
                </a:solidFill>
                <a:latin typeface="+mj-lt"/>
              </a:rPr>
              <a:t>Academics</a:t>
            </a:r>
          </a:p>
          <a:p>
            <a:pPr algn="l"/>
            <a:r>
              <a:rPr lang="en-US" sz="2133" dirty="0"/>
              <a:t>I want the right skills for </a:t>
            </a:r>
            <a:br>
              <a:rPr lang="en-US" sz="2133" dirty="0"/>
            </a:br>
            <a:r>
              <a:rPr lang="en-US" sz="2133" dirty="0"/>
              <a:t>a great career</a:t>
            </a:r>
          </a:p>
        </p:txBody>
      </p:sp>
      <p:sp>
        <p:nvSpPr>
          <p:cNvPr id="29" name="Rectangle 28">
            <a:extLst>
              <a:ext uri="{FF2B5EF4-FFF2-40B4-BE49-F238E27FC236}">
                <a16:creationId xmlns:a16="http://schemas.microsoft.com/office/drawing/2014/main" id="{A6BE16A8-0CF0-4478-AB42-F402A096DCDF}"/>
              </a:ext>
            </a:extLst>
          </p:cNvPr>
          <p:cNvSpPr/>
          <p:nvPr/>
        </p:nvSpPr>
        <p:spPr>
          <a:xfrm>
            <a:off x="8890974" y="3032949"/>
            <a:ext cx="788036" cy="1231106"/>
          </a:xfrm>
          <a:prstGeom prst="rect">
            <a:avLst/>
          </a:prstGeom>
          <a:noFill/>
        </p:spPr>
        <p:txBody>
          <a:bodyPr wrap="none" lIns="121920" tIns="60960" rIns="121920" bIns="60960">
            <a:spAutoFit/>
          </a:bodyPr>
          <a:lstStyle/>
          <a:p>
            <a:pPr algn="ctr"/>
            <a:r>
              <a:rPr lang="en-US" sz="7200" dirty="0">
                <a:ln w="0"/>
                <a:effectLst>
                  <a:outerShdw blurRad="38100" dist="19050" dir="2700000" algn="tl" rotWithShape="0">
                    <a:schemeClr val="dk1">
                      <a:alpha val="40000"/>
                    </a:schemeClr>
                  </a:outerShdw>
                </a:effectLst>
              </a:rPr>
              <a:t>+</a:t>
            </a:r>
          </a:p>
        </p:txBody>
      </p:sp>
      <p:sp>
        <p:nvSpPr>
          <p:cNvPr id="47" name="TextBox 46">
            <a:extLst>
              <a:ext uri="{FF2B5EF4-FFF2-40B4-BE49-F238E27FC236}">
                <a16:creationId xmlns:a16="http://schemas.microsoft.com/office/drawing/2014/main" id="{55DD913C-A0DB-4A55-94DA-2523360362BA}"/>
              </a:ext>
            </a:extLst>
          </p:cNvPr>
          <p:cNvSpPr txBox="1"/>
          <p:nvPr/>
        </p:nvSpPr>
        <p:spPr>
          <a:xfrm>
            <a:off x="6760551" y="3323653"/>
            <a:ext cx="2130423" cy="666977"/>
          </a:xfrm>
          <a:prstGeom prst="rect">
            <a:avLst/>
          </a:prstGeom>
          <a:noFill/>
        </p:spPr>
        <p:txBody>
          <a:bodyPr wrap="square" rtlCol="0">
            <a:spAutoFit/>
          </a:bodyPr>
          <a:lstStyle>
            <a:defPPr>
              <a:defRPr lang="en-US"/>
            </a:defPPr>
            <a:lvl1pPr algn="ctr">
              <a:defRPr sz="1400">
                <a:solidFill>
                  <a:schemeClr val="accent6">
                    <a:lumMod val="60000"/>
                    <a:lumOff val="40000"/>
                  </a:schemeClr>
                </a:solidFill>
              </a:defRPr>
            </a:lvl1pPr>
          </a:lstStyle>
          <a:p>
            <a:r>
              <a:rPr lang="en-US" sz="1867" dirty="0">
                <a:solidFill>
                  <a:schemeClr val="accent2"/>
                </a:solidFill>
              </a:rPr>
              <a:t>Learn Python/R</a:t>
            </a:r>
          </a:p>
          <a:p>
            <a:r>
              <a:rPr lang="en-US" sz="1867" dirty="0">
                <a:solidFill>
                  <a:schemeClr val="accent2"/>
                </a:solidFill>
              </a:rPr>
              <a:t>corporate data</a:t>
            </a:r>
          </a:p>
        </p:txBody>
      </p:sp>
      <p:sp>
        <p:nvSpPr>
          <p:cNvPr id="48" name="TextBox 47">
            <a:extLst>
              <a:ext uri="{FF2B5EF4-FFF2-40B4-BE49-F238E27FC236}">
                <a16:creationId xmlns:a16="http://schemas.microsoft.com/office/drawing/2014/main" id="{337CC912-2581-4FA5-8EBB-C277327ECCE5}"/>
              </a:ext>
            </a:extLst>
          </p:cNvPr>
          <p:cNvSpPr txBox="1"/>
          <p:nvPr/>
        </p:nvSpPr>
        <p:spPr>
          <a:xfrm>
            <a:off x="9919194" y="3323653"/>
            <a:ext cx="1849224" cy="666977"/>
          </a:xfrm>
          <a:prstGeom prst="rect">
            <a:avLst/>
          </a:prstGeom>
          <a:noFill/>
        </p:spPr>
        <p:txBody>
          <a:bodyPr wrap="square" rtlCol="0">
            <a:spAutoFit/>
          </a:bodyPr>
          <a:lstStyle/>
          <a:p>
            <a:pPr algn="ctr"/>
            <a:r>
              <a:rPr lang="en-US" sz="1867" dirty="0">
                <a:solidFill>
                  <a:schemeClr val="accent2"/>
                </a:solidFill>
              </a:rPr>
              <a:t>Environment to practice</a:t>
            </a:r>
          </a:p>
        </p:txBody>
      </p:sp>
      <p:sp>
        <p:nvSpPr>
          <p:cNvPr id="53" name="TextBox 52">
            <a:extLst>
              <a:ext uri="{FF2B5EF4-FFF2-40B4-BE49-F238E27FC236}">
                <a16:creationId xmlns:a16="http://schemas.microsoft.com/office/drawing/2014/main" id="{B0F1F94A-CAF7-41D7-A9E2-5BEC401FEE4C}"/>
              </a:ext>
            </a:extLst>
          </p:cNvPr>
          <p:cNvSpPr txBox="1"/>
          <p:nvPr/>
        </p:nvSpPr>
        <p:spPr>
          <a:xfrm>
            <a:off x="6760551" y="5227088"/>
            <a:ext cx="1925125" cy="666977"/>
          </a:xfrm>
          <a:prstGeom prst="rect">
            <a:avLst/>
          </a:prstGeom>
          <a:noFill/>
        </p:spPr>
        <p:txBody>
          <a:bodyPr wrap="square" rtlCol="0">
            <a:spAutoFit/>
          </a:bodyPr>
          <a:lstStyle>
            <a:defPPr>
              <a:defRPr lang="en-US"/>
            </a:defPPr>
            <a:lvl1pPr algn="ctr">
              <a:defRPr sz="1400">
                <a:solidFill>
                  <a:schemeClr val="accent6">
                    <a:lumMod val="60000"/>
                    <a:lumOff val="40000"/>
                  </a:schemeClr>
                </a:solidFill>
              </a:defRPr>
            </a:lvl1pPr>
          </a:lstStyle>
          <a:p>
            <a:r>
              <a:rPr lang="en-US" sz="1867" dirty="0">
                <a:solidFill>
                  <a:schemeClr val="accent3"/>
                </a:solidFill>
              </a:rPr>
              <a:t>Data science communities</a:t>
            </a:r>
          </a:p>
        </p:txBody>
      </p:sp>
      <p:sp>
        <p:nvSpPr>
          <p:cNvPr id="56" name="TextBox 55">
            <a:extLst>
              <a:ext uri="{FF2B5EF4-FFF2-40B4-BE49-F238E27FC236}">
                <a16:creationId xmlns:a16="http://schemas.microsoft.com/office/drawing/2014/main" id="{128D41E5-4DC0-4FDD-BF04-8C2AC4DC3FED}"/>
              </a:ext>
            </a:extLst>
          </p:cNvPr>
          <p:cNvSpPr txBox="1"/>
          <p:nvPr/>
        </p:nvSpPr>
        <p:spPr>
          <a:xfrm>
            <a:off x="6760551" y="1689140"/>
            <a:ext cx="2239715" cy="666977"/>
          </a:xfrm>
          <a:prstGeom prst="rect">
            <a:avLst/>
          </a:prstGeom>
          <a:noFill/>
        </p:spPr>
        <p:txBody>
          <a:bodyPr wrap="square" rtlCol="0">
            <a:spAutoFit/>
          </a:bodyPr>
          <a:lstStyle>
            <a:defPPr>
              <a:defRPr lang="en-US"/>
            </a:defPPr>
            <a:lvl1pPr algn="ctr">
              <a:defRPr sz="1400">
                <a:solidFill>
                  <a:schemeClr val="accent6">
                    <a:lumMod val="60000"/>
                    <a:lumOff val="40000"/>
                  </a:schemeClr>
                </a:solidFill>
              </a:defRPr>
            </a:lvl1pPr>
          </a:lstStyle>
          <a:p>
            <a:r>
              <a:rPr lang="en-US" sz="1867" dirty="0">
                <a:solidFill>
                  <a:schemeClr val="accent1"/>
                </a:solidFill>
              </a:rPr>
              <a:t>Basic theory and learn Python/R</a:t>
            </a:r>
          </a:p>
        </p:txBody>
      </p:sp>
      <p:sp>
        <p:nvSpPr>
          <p:cNvPr id="58" name="Title 3">
            <a:extLst>
              <a:ext uri="{FF2B5EF4-FFF2-40B4-BE49-F238E27FC236}">
                <a16:creationId xmlns:a16="http://schemas.microsoft.com/office/drawing/2014/main" id="{6C62FEE1-52AE-458A-B868-811E51393DCD}"/>
              </a:ext>
            </a:extLst>
          </p:cNvPr>
          <p:cNvSpPr>
            <a:spLocks noGrp="1"/>
          </p:cNvSpPr>
          <p:nvPr>
            <p:ph type="title"/>
          </p:nvPr>
        </p:nvSpPr>
        <p:spPr/>
        <p:txBody>
          <a:bodyPr/>
          <a:lstStyle/>
          <a:p>
            <a:r>
              <a:rPr lang="en-US" dirty="0"/>
              <a:t>What do our customers want?</a:t>
            </a:r>
          </a:p>
        </p:txBody>
      </p:sp>
      <p:grpSp>
        <p:nvGrpSpPr>
          <p:cNvPr id="15" name="Graphic 5005">
            <a:extLst>
              <a:ext uri="{FF2B5EF4-FFF2-40B4-BE49-F238E27FC236}">
                <a16:creationId xmlns:a16="http://schemas.microsoft.com/office/drawing/2014/main" id="{7DA6E417-8CB9-4F06-A0A7-3A297FD3FD82}"/>
              </a:ext>
            </a:extLst>
          </p:cNvPr>
          <p:cNvGrpSpPr/>
          <p:nvPr/>
        </p:nvGrpSpPr>
        <p:grpSpPr>
          <a:xfrm>
            <a:off x="689496" y="1385652"/>
            <a:ext cx="1096001" cy="1096001"/>
            <a:chOff x="8063031" y="-1333500"/>
            <a:chExt cx="1905000" cy="1905000"/>
          </a:xfrm>
        </p:grpSpPr>
        <p:sp>
          <p:nvSpPr>
            <p:cNvPr id="16" name="Freeform: Shape 15">
              <a:extLst>
                <a:ext uri="{FF2B5EF4-FFF2-40B4-BE49-F238E27FC236}">
                  <a16:creationId xmlns:a16="http://schemas.microsoft.com/office/drawing/2014/main" id="{5846D646-0D84-4988-BF3B-8BC1A0069F4B}"/>
                </a:ext>
              </a:extLst>
            </p:cNvPr>
            <p:cNvSpPr/>
            <p:nvPr/>
          </p:nvSpPr>
          <p:spPr>
            <a:xfrm>
              <a:off x="9188505" y="-573690"/>
              <a:ext cx="9525" cy="228028"/>
            </a:xfrm>
            <a:custGeom>
              <a:avLst/>
              <a:gdLst>
                <a:gd name="connsiteX0" fmla="*/ 0 w 9525"/>
                <a:gd name="connsiteY0" fmla="*/ 0 h 228028"/>
                <a:gd name="connsiteX1" fmla="*/ 0 w 9525"/>
                <a:gd name="connsiteY1" fmla="*/ 228028 h 228028"/>
              </a:gdLst>
              <a:ahLst/>
              <a:cxnLst>
                <a:cxn ang="0">
                  <a:pos x="connsiteX0" y="connsiteY0"/>
                </a:cxn>
                <a:cxn ang="0">
                  <a:pos x="connsiteX1" y="connsiteY1"/>
                </a:cxn>
              </a:cxnLst>
              <a:rect l="l" t="t" r="r" b="b"/>
              <a:pathLst>
                <a:path w="9525" h="228028">
                  <a:moveTo>
                    <a:pt x="0" y="0"/>
                  </a:moveTo>
                  <a:lnTo>
                    <a:pt x="0" y="228028"/>
                  </a:lnTo>
                </a:path>
              </a:pathLst>
            </a:custGeom>
            <a:ln w="19050" cap="flat">
              <a:solidFill>
                <a:srgbClr val="F1F2F2"/>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8D72DA6F-43A9-46D2-BB66-0A695E4ED29B}"/>
                </a:ext>
              </a:extLst>
            </p:cNvPr>
            <p:cNvSpPr/>
            <p:nvPr/>
          </p:nvSpPr>
          <p:spPr>
            <a:xfrm>
              <a:off x="9465396" y="-567213"/>
              <a:ext cx="57245" cy="234981"/>
            </a:xfrm>
            <a:custGeom>
              <a:avLst/>
              <a:gdLst>
                <a:gd name="connsiteX0" fmla="*/ 0 w 57245"/>
                <a:gd name="connsiteY0" fmla="*/ 0 h 234981"/>
                <a:gd name="connsiteX1" fmla="*/ 57245 w 57245"/>
                <a:gd name="connsiteY1" fmla="*/ 234982 h 234981"/>
              </a:gdLst>
              <a:ahLst/>
              <a:cxnLst>
                <a:cxn ang="0">
                  <a:pos x="connsiteX0" y="connsiteY0"/>
                </a:cxn>
                <a:cxn ang="0">
                  <a:pos x="connsiteX1" y="connsiteY1"/>
                </a:cxn>
              </a:cxnLst>
              <a:rect l="l" t="t" r="r" b="b"/>
              <a:pathLst>
                <a:path w="57245" h="234981">
                  <a:moveTo>
                    <a:pt x="0" y="0"/>
                  </a:moveTo>
                  <a:lnTo>
                    <a:pt x="57245" y="234982"/>
                  </a:lnTo>
                </a:path>
              </a:pathLst>
            </a:custGeom>
            <a:ln w="19050" cap="flat">
              <a:solidFill>
                <a:srgbClr val="F1F2F2"/>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7EE263E0-1036-440F-92A9-745716B41C54}"/>
                </a:ext>
              </a:extLst>
            </p:cNvPr>
            <p:cNvSpPr/>
            <p:nvPr/>
          </p:nvSpPr>
          <p:spPr>
            <a:xfrm>
              <a:off x="8827031" y="-898588"/>
              <a:ext cx="145351" cy="9525"/>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19050" cap="flat">
              <a:solidFill>
                <a:srgbClr val="F1F2F2"/>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7618E9F6-4F87-43D3-A9C0-E23193DDAA27}"/>
                </a:ext>
              </a:extLst>
            </p:cNvPr>
            <p:cNvSpPr/>
            <p:nvPr/>
          </p:nvSpPr>
          <p:spPr>
            <a:xfrm>
              <a:off x="8874275" y="-629793"/>
              <a:ext cx="50958" cy="273367"/>
            </a:xfrm>
            <a:custGeom>
              <a:avLst/>
              <a:gdLst>
                <a:gd name="connsiteX0" fmla="*/ 0 w 50958"/>
                <a:gd name="connsiteY0" fmla="*/ 273368 h 273367"/>
                <a:gd name="connsiteX1" fmla="*/ 0 w 50958"/>
                <a:gd name="connsiteY1" fmla="*/ 0 h 273367"/>
                <a:gd name="connsiteX2" fmla="*/ 50959 w 50958"/>
                <a:gd name="connsiteY2" fmla="*/ 0 h 273367"/>
                <a:gd name="connsiteX3" fmla="*/ 50959 w 50958"/>
                <a:gd name="connsiteY3" fmla="*/ 262795 h 273367"/>
              </a:gdLst>
              <a:ahLst/>
              <a:cxnLst>
                <a:cxn ang="0">
                  <a:pos x="connsiteX0" y="connsiteY0"/>
                </a:cxn>
                <a:cxn ang="0">
                  <a:pos x="connsiteX1" y="connsiteY1"/>
                </a:cxn>
                <a:cxn ang="0">
                  <a:pos x="connsiteX2" y="connsiteY2"/>
                </a:cxn>
                <a:cxn ang="0">
                  <a:pos x="connsiteX3" y="connsiteY3"/>
                </a:cxn>
              </a:cxnLst>
              <a:rect l="l" t="t" r="r" b="b"/>
              <a:pathLst>
                <a:path w="50958" h="273367">
                  <a:moveTo>
                    <a:pt x="0" y="273368"/>
                  </a:moveTo>
                  <a:lnTo>
                    <a:pt x="0" y="0"/>
                  </a:lnTo>
                  <a:lnTo>
                    <a:pt x="50959" y="0"/>
                  </a:lnTo>
                  <a:lnTo>
                    <a:pt x="50959" y="262795"/>
                  </a:lnTo>
                </a:path>
              </a:pathLst>
            </a:custGeom>
            <a:noFill/>
            <a:ln w="19050" cap="flat">
              <a:solidFill>
                <a:srgbClr val="F1F2F2"/>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BF62C276-CEF4-4373-BED7-170A9BD1ABD7}"/>
                </a:ext>
              </a:extLst>
            </p:cNvPr>
            <p:cNvSpPr/>
            <p:nvPr/>
          </p:nvSpPr>
          <p:spPr>
            <a:xfrm>
              <a:off x="8425457" y="-54863"/>
              <a:ext cx="103346" cy="214217"/>
            </a:xfrm>
            <a:custGeom>
              <a:avLst/>
              <a:gdLst>
                <a:gd name="connsiteX0" fmla="*/ 103346 w 103346"/>
                <a:gd name="connsiteY0" fmla="*/ 214217 h 214217"/>
                <a:gd name="connsiteX1" fmla="*/ 21241 w 103346"/>
                <a:gd name="connsiteY1" fmla="*/ 214217 h 214217"/>
                <a:gd name="connsiteX2" fmla="*/ 0 w 103346"/>
                <a:gd name="connsiteY2" fmla="*/ 192976 h 214217"/>
                <a:gd name="connsiteX3" fmla="*/ 0 w 103346"/>
                <a:gd name="connsiteY3" fmla="*/ 0 h 214217"/>
              </a:gdLst>
              <a:ahLst/>
              <a:cxnLst>
                <a:cxn ang="0">
                  <a:pos x="connsiteX0" y="connsiteY0"/>
                </a:cxn>
                <a:cxn ang="0">
                  <a:pos x="connsiteX1" y="connsiteY1"/>
                </a:cxn>
                <a:cxn ang="0">
                  <a:pos x="connsiteX2" y="connsiteY2"/>
                </a:cxn>
                <a:cxn ang="0">
                  <a:pos x="connsiteX3" y="connsiteY3"/>
                </a:cxn>
              </a:cxnLst>
              <a:rect l="l" t="t" r="r" b="b"/>
              <a:pathLst>
                <a:path w="103346" h="214217">
                  <a:moveTo>
                    <a:pt x="103346" y="214217"/>
                  </a:moveTo>
                  <a:lnTo>
                    <a:pt x="21241" y="214217"/>
                  </a:lnTo>
                  <a:cubicBezTo>
                    <a:pt x="9510" y="214217"/>
                    <a:pt x="0" y="204707"/>
                    <a:pt x="0" y="192976"/>
                  </a:cubicBezTo>
                  <a:lnTo>
                    <a:pt x="0" y="0"/>
                  </a:lnTo>
                </a:path>
              </a:pathLst>
            </a:custGeom>
            <a:noFill/>
            <a:ln w="19050" cap="flat">
              <a:solidFill>
                <a:srgbClr val="F1F2F2"/>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28038786-BB12-4712-9AF4-AAB72F3B9C64}"/>
                </a:ext>
              </a:extLst>
            </p:cNvPr>
            <p:cNvSpPr/>
            <p:nvPr/>
          </p:nvSpPr>
          <p:spPr>
            <a:xfrm>
              <a:off x="8425457" y="-784579"/>
              <a:ext cx="285273" cy="532262"/>
            </a:xfrm>
            <a:custGeom>
              <a:avLst/>
              <a:gdLst>
                <a:gd name="connsiteX0" fmla="*/ 0 w 285273"/>
                <a:gd name="connsiteY0" fmla="*/ 532263 h 532262"/>
                <a:gd name="connsiteX1" fmla="*/ 0 w 285273"/>
                <a:gd name="connsiteY1" fmla="*/ 21151 h 532262"/>
                <a:gd name="connsiteX2" fmla="*/ 21145 w 285273"/>
                <a:gd name="connsiteY2" fmla="*/ 5 h 532262"/>
                <a:gd name="connsiteX3" fmla="*/ 21241 w 285273"/>
                <a:gd name="connsiteY3" fmla="*/ 5 h 532262"/>
                <a:gd name="connsiteX4" fmla="*/ 263652 w 285273"/>
                <a:gd name="connsiteY4" fmla="*/ 5 h 532262"/>
                <a:gd name="connsiteX5" fmla="*/ 285268 w 285273"/>
                <a:gd name="connsiteY5" fmla="*/ 20669 h 532262"/>
                <a:gd name="connsiteX6" fmla="*/ 285274 w 285273"/>
                <a:gd name="connsiteY6" fmla="*/ 21151 h 5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73" h="532262">
                  <a:moveTo>
                    <a:pt x="0" y="532263"/>
                  </a:moveTo>
                  <a:lnTo>
                    <a:pt x="0" y="21151"/>
                  </a:lnTo>
                  <a:cubicBezTo>
                    <a:pt x="0" y="9473"/>
                    <a:pt x="9467" y="5"/>
                    <a:pt x="21145" y="5"/>
                  </a:cubicBezTo>
                  <a:cubicBezTo>
                    <a:pt x="21177" y="5"/>
                    <a:pt x="21209" y="5"/>
                    <a:pt x="21241" y="5"/>
                  </a:cubicBezTo>
                  <a:lnTo>
                    <a:pt x="263652" y="5"/>
                  </a:lnTo>
                  <a:cubicBezTo>
                    <a:pt x="275327" y="-258"/>
                    <a:pt x="285005" y="8994"/>
                    <a:pt x="285268" y="20669"/>
                  </a:cubicBezTo>
                  <a:cubicBezTo>
                    <a:pt x="285272" y="20830"/>
                    <a:pt x="285274" y="20990"/>
                    <a:pt x="285274" y="21151"/>
                  </a:cubicBezTo>
                </a:path>
              </a:pathLst>
            </a:custGeom>
            <a:noFill/>
            <a:ln w="19050" cap="flat">
              <a:solidFill>
                <a:srgbClr val="F1F2F2"/>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B46B0FD7-1207-4015-9659-A7FDB5E3D3C0}"/>
                </a:ext>
              </a:extLst>
            </p:cNvPr>
            <p:cNvSpPr/>
            <p:nvPr/>
          </p:nvSpPr>
          <p:spPr>
            <a:xfrm>
              <a:off x="8567951" y="-507492"/>
              <a:ext cx="9525" cy="221075"/>
            </a:xfrm>
            <a:custGeom>
              <a:avLst/>
              <a:gdLst>
                <a:gd name="connsiteX0" fmla="*/ 0 w 9525"/>
                <a:gd name="connsiteY0" fmla="*/ 0 h 221075"/>
                <a:gd name="connsiteX1" fmla="*/ 0 w 9525"/>
                <a:gd name="connsiteY1" fmla="*/ 221075 h 221075"/>
              </a:gdLst>
              <a:ahLst/>
              <a:cxnLst>
                <a:cxn ang="0">
                  <a:pos x="connsiteX0" y="connsiteY0"/>
                </a:cxn>
                <a:cxn ang="0">
                  <a:pos x="connsiteX1" y="connsiteY1"/>
                </a:cxn>
              </a:cxnLst>
              <a:rect l="l" t="t" r="r" b="b"/>
              <a:pathLst>
                <a:path w="9525" h="221075">
                  <a:moveTo>
                    <a:pt x="0" y="0"/>
                  </a:moveTo>
                  <a:lnTo>
                    <a:pt x="0" y="221075"/>
                  </a:lnTo>
                </a:path>
              </a:pathLst>
            </a:custGeom>
            <a:ln w="19050" cap="flat">
              <a:solidFill>
                <a:srgbClr val="F1F2F2"/>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DC7E12EF-8C94-44F8-89ED-B1A3534D0C65}"/>
                </a:ext>
              </a:extLst>
            </p:cNvPr>
            <p:cNvSpPr/>
            <p:nvPr/>
          </p:nvSpPr>
          <p:spPr>
            <a:xfrm>
              <a:off x="9088206" y="-947642"/>
              <a:ext cx="200501" cy="602265"/>
            </a:xfrm>
            <a:custGeom>
              <a:avLst/>
              <a:gdLst>
                <a:gd name="connsiteX0" fmla="*/ 0 w 200501"/>
                <a:gd name="connsiteY0" fmla="*/ 580644 h 602265"/>
                <a:gd name="connsiteX1" fmla="*/ 0 w 200501"/>
                <a:gd name="connsiteY1" fmla="*/ 21241 h 602265"/>
                <a:gd name="connsiteX2" fmla="*/ 21241 w 200501"/>
                <a:gd name="connsiteY2" fmla="*/ 0 h 602265"/>
                <a:gd name="connsiteX3" fmla="*/ 179261 w 200501"/>
                <a:gd name="connsiteY3" fmla="*/ 0 h 602265"/>
                <a:gd name="connsiteX4" fmla="*/ 200501 w 200501"/>
                <a:gd name="connsiteY4" fmla="*/ 21241 h 602265"/>
                <a:gd name="connsiteX5" fmla="*/ 200501 w 200501"/>
                <a:gd name="connsiteY5" fmla="*/ 602266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01" h="602265">
                  <a:moveTo>
                    <a:pt x="0" y="580644"/>
                  </a:moveTo>
                  <a:lnTo>
                    <a:pt x="0" y="21241"/>
                  </a:lnTo>
                  <a:cubicBezTo>
                    <a:pt x="0" y="9510"/>
                    <a:pt x="9510" y="0"/>
                    <a:pt x="21241" y="0"/>
                  </a:cubicBezTo>
                  <a:lnTo>
                    <a:pt x="179261" y="0"/>
                  </a:lnTo>
                  <a:cubicBezTo>
                    <a:pt x="190991" y="0"/>
                    <a:pt x="200501" y="9510"/>
                    <a:pt x="200501" y="21241"/>
                  </a:cubicBezTo>
                  <a:lnTo>
                    <a:pt x="200501" y="602266"/>
                  </a:lnTo>
                </a:path>
              </a:pathLst>
            </a:custGeom>
            <a:noFill/>
            <a:ln w="19050" cap="flat">
              <a:solidFill>
                <a:srgbClr val="F1F2F2"/>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62F388EB-69B7-42BA-B862-1CEC3E68C9EF}"/>
                </a:ext>
              </a:extLst>
            </p:cNvPr>
            <p:cNvSpPr/>
            <p:nvPr/>
          </p:nvSpPr>
          <p:spPr>
            <a:xfrm>
              <a:off x="9504163" y="-65627"/>
              <a:ext cx="239409" cy="228155"/>
            </a:xfrm>
            <a:custGeom>
              <a:avLst/>
              <a:gdLst>
                <a:gd name="connsiteX0" fmla="*/ 198596 w 239409"/>
                <a:gd name="connsiteY0" fmla="*/ 0 h 228155"/>
                <a:gd name="connsiteX1" fmla="*/ 238792 w 239409"/>
                <a:gd name="connsiteY1" fmla="*/ 164878 h 228155"/>
                <a:gd name="connsiteX2" fmla="*/ 223314 w 239409"/>
                <a:gd name="connsiteY2" fmla="*/ 190465 h 228155"/>
                <a:gd name="connsiteX3" fmla="*/ 223171 w 239409"/>
                <a:gd name="connsiteY3" fmla="*/ 190500 h 228155"/>
                <a:gd name="connsiteX4" fmla="*/ 69628 w 239409"/>
                <a:gd name="connsiteY4" fmla="*/ 227552 h 228155"/>
                <a:gd name="connsiteX5" fmla="*/ 44005 w 239409"/>
                <a:gd name="connsiteY5" fmla="*/ 212026 h 228155"/>
                <a:gd name="connsiteX6" fmla="*/ 0 w 239409"/>
                <a:gd name="connsiteY6" fmla="*/ 31051 h 22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09" h="228155">
                  <a:moveTo>
                    <a:pt x="198596" y="0"/>
                  </a:moveTo>
                  <a:lnTo>
                    <a:pt x="238792" y="164878"/>
                  </a:lnTo>
                  <a:cubicBezTo>
                    <a:pt x="241584" y="176217"/>
                    <a:pt x="234654" y="187673"/>
                    <a:pt x="223314" y="190465"/>
                  </a:cubicBezTo>
                  <a:cubicBezTo>
                    <a:pt x="223266" y="190477"/>
                    <a:pt x="223219" y="190489"/>
                    <a:pt x="223171" y="190500"/>
                  </a:cubicBezTo>
                  <a:lnTo>
                    <a:pt x="69628" y="227552"/>
                  </a:lnTo>
                  <a:cubicBezTo>
                    <a:pt x="58270" y="230307"/>
                    <a:pt x="46821" y="223369"/>
                    <a:pt x="44005" y="212026"/>
                  </a:cubicBezTo>
                  <a:lnTo>
                    <a:pt x="0" y="31051"/>
                  </a:lnTo>
                </a:path>
              </a:pathLst>
            </a:custGeom>
            <a:noFill/>
            <a:ln w="19050" cap="flat">
              <a:solidFill>
                <a:srgbClr val="F1F2F2"/>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07EB6D92-68E6-4937-9E78-A83CC8E57F5F}"/>
                </a:ext>
              </a:extLst>
            </p:cNvPr>
            <p:cNvSpPr/>
            <p:nvPr/>
          </p:nvSpPr>
          <p:spPr>
            <a:xfrm>
              <a:off x="9295519" y="-951198"/>
              <a:ext cx="351519" cy="656971"/>
            </a:xfrm>
            <a:custGeom>
              <a:avLst/>
              <a:gdLst>
                <a:gd name="connsiteX0" fmla="*/ 127491 w 351519"/>
                <a:gd name="connsiteY0" fmla="*/ 584200 h 656971"/>
                <a:gd name="connsiteX1" fmla="*/ 618 w 351519"/>
                <a:gd name="connsiteY1" fmla="*/ 63659 h 656971"/>
                <a:gd name="connsiteX2" fmla="*/ 16095 w 351519"/>
                <a:gd name="connsiteY2" fmla="*/ 38071 h 656971"/>
                <a:gd name="connsiteX3" fmla="*/ 16239 w 351519"/>
                <a:gd name="connsiteY3" fmla="*/ 38037 h 656971"/>
                <a:gd name="connsiteX4" fmla="*/ 169782 w 351519"/>
                <a:gd name="connsiteY4" fmla="*/ 603 h 656971"/>
                <a:gd name="connsiteX5" fmla="*/ 195404 w 351519"/>
                <a:gd name="connsiteY5" fmla="*/ 16129 h 656971"/>
                <a:gd name="connsiteX6" fmla="*/ 351519 w 351519"/>
                <a:gd name="connsiteY6" fmla="*/ 656971 h 6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19" h="656971">
                  <a:moveTo>
                    <a:pt x="127491" y="584200"/>
                  </a:moveTo>
                  <a:lnTo>
                    <a:pt x="618" y="63659"/>
                  </a:lnTo>
                  <a:cubicBezTo>
                    <a:pt x="-2174" y="52319"/>
                    <a:pt x="4756" y="40863"/>
                    <a:pt x="16095" y="38071"/>
                  </a:cubicBezTo>
                  <a:cubicBezTo>
                    <a:pt x="16143" y="38060"/>
                    <a:pt x="16191" y="38048"/>
                    <a:pt x="16239" y="38037"/>
                  </a:cubicBezTo>
                  <a:lnTo>
                    <a:pt x="169782" y="603"/>
                  </a:lnTo>
                  <a:cubicBezTo>
                    <a:pt x="181140" y="-2152"/>
                    <a:pt x="192589" y="4786"/>
                    <a:pt x="195404" y="16129"/>
                  </a:cubicBezTo>
                  <a:lnTo>
                    <a:pt x="351519" y="656971"/>
                  </a:lnTo>
                </a:path>
              </a:pathLst>
            </a:custGeom>
            <a:noFill/>
            <a:ln w="19050" cap="flat">
              <a:solidFill>
                <a:srgbClr val="F1F2F2"/>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359AFA2C-710E-4BDB-8001-F1153042DF40}"/>
                </a:ext>
              </a:extLst>
            </p:cNvPr>
            <p:cNvSpPr/>
            <p:nvPr/>
          </p:nvSpPr>
          <p:spPr>
            <a:xfrm>
              <a:off x="8711207" y="-1030414"/>
              <a:ext cx="376999" cy="717232"/>
            </a:xfrm>
            <a:custGeom>
              <a:avLst/>
              <a:gdLst>
                <a:gd name="connsiteX0" fmla="*/ 0 w 376999"/>
                <a:gd name="connsiteY0" fmla="*/ 717233 h 717232"/>
                <a:gd name="connsiteX1" fmla="*/ 0 w 376999"/>
                <a:gd name="connsiteY1" fmla="*/ 21241 h 717232"/>
                <a:gd name="connsiteX2" fmla="*/ 21241 w 376999"/>
                <a:gd name="connsiteY2" fmla="*/ 0 h 717232"/>
                <a:gd name="connsiteX3" fmla="*/ 355854 w 376999"/>
                <a:gd name="connsiteY3" fmla="*/ 0 h 717232"/>
                <a:gd name="connsiteX4" fmla="*/ 377000 w 376999"/>
                <a:gd name="connsiteY4" fmla="*/ 21145 h 717232"/>
                <a:gd name="connsiteX5" fmla="*/ 377000 w 376999"/>
                <a:gd name="connsiteY5" fmla="*/ 21241 h 717232"/>
                <a:gd name="connsiteX6" fmla="*/ 376999 w 376999"/>
                <a:gd name="connsiteY6" fmla="*/ 663416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9" h="717232">
                  <a:moveTo>
                    <a:pt x="0" y="717233"/>
                  </a:moveTo>
                  <a:lnTo>
                    <a:pt x="0" y="21241"/>
                  </a:lnTo>
                  <a:cubicBezTo>
                    <a:pt x="0" y="9510"/>
                    <a:pt x="9510" y="0"/>
                    <a:pt x="21241" y="0"/>
                  </a:cubicBezTo>
                  <a:lnTo>
                    <a:pt x="355854" y="0"/>
                  </a:lnTo>
                  <a:cubicBezTo>
                    <a:pt x="367532" y="0"/>
                    <a:pt x="377000" y="9467"/>
                    <a:pt x="377000" y="21145"/>
                  </a:cubicBezTo>
                  <a:cubicBezTo>
                    <a:pt x="377000" y="21177"/>
                    <a:pt x="377000" y="21209"/>
                    <a:pt x="377000" y="21241"/>
                  </a:cubicBezTo>
                  <a:lnTo>
                    <a:pt x="376999" y="663416"/>
                  </a:lnTo>
                </a:path>
              </a:pathLst>
            </a:custGeom>
            <a:noFill/>
            <a:ln w="19050" cap="flat">
              <a:solidFill>
                <a:srgbClr val="F1F2F2"/>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584C7358-E2F4-40BA-9C27-040DA6BD8EB4}"/>
                </a:ext>
              </a:extLst>
            </p:cNvPr>
            <p:cNvSpPr/>
            <p:nvPr/>
          </p:nvSpPr>
          <p:spPr>
            <a:xfrm>
              <a:off x="8827031" y="-947642"/>
              <a:ext cx="145351" cy="9525"/>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19050" cap="flat">
              <a:solidFill>
                <a:srgbClr val="F1F2F2"/>
              </a:solidFill>
              <a:prstDash val="solid"/>
              <a:round/>
            </a:ln>
          </p:spPr>
          <p:txBody>
            <a:bodyPr rtlCol="0" anchor="ctr"/>
            <a:lstStyle/>
            <a:p>
              <a:endParaRPr lang="en-US" dirty="0"/>
            </a:p>
          </p:txBody>
        </p:sp>
        <p:grpSp>
          <p:nvGrpSpPr>
            <p:cNvPr id="28" name="Graphic 5005">
              <a:extLst>
                <a:ext uri="{FF2B5EF4-FFF2-40B4-BE49-F238E27FC236}">
                  <a16:creationId xmlns:a16="http://schemas.microsoft.com/office/drawing/2014/main" id="{020AD0C4-517D-407B-A8EA-7E208993F6B9}"/>
                </a:ext>
              </a:extLst>
            </p:cNvPr>
            <p:cNvGrpSpPr/>
            <p:nvPr/>
          </p:nvGrpSpPr>
          <p:grpSpPr>
            <a:xfrm>
              <a:off x="8287535" y="-312872"/>
              <a:ext cx="1454467" cy="581287"/>
              <a:chOff x="8287535" y="-312872"/>
              <a:chExt cx="1454467" cy="581287"/>
            </a:xfrm>
            <a:noFill/>
          </p:grpSpPr>
          <p:sp>
            <p:nvSpPr>
              <p:cNvPr id="36" name="Freeform: Shape 35">
                <a:extLst>
                  <a:ext uri="{FF2B5EF4-FFF2-40B4-BE49-F238E27FC236}">
                    <a16:creationId xmlns:a16="http://schemas.microsoft.com/office/drawing/2014/main" id="{6363F736-8E74-417B-B36B-089D40DF7D1D}"/>
                  </a:ext>
                </a:extLst>
              </p:cNvPr>
              <p:cNvSpPr/>
              <p:nvPr/>
            </p:nvSpPr>
            <p:spPr>
              <a:xfrm>
                <a:off x="8601669" y="-33813"/>
                <a:ext cx="805814" cy="302228"/>
              </a:xfrm>
              <a:custGeom>
                <a:avLst/>
                <a:gdLst>
                  <a:gd name="connsiteX0" fmla="*/ 86297 w 805814"/>
                  <a:gd name="connsiteY0" fmla="*/ 0 h 302228"/>
                  <a:gd name="connsiteX1" fmla="*/ 0 w 805814"/>
                  <a:gd name="connsiteY1" fmla="*/ 228029 h 302228"/>
                  <a:gd name="connsiteX2" fmla="*/ 402908 w 805814"/>
                  <a:gd name="connsiteY2" fmla="*/ 302228 h 302228"/>
                  <a:gd name="connsiteX3" fmla="*/ 805815 w 805814"/>
                  <a:gd name="connsiteY3" fmla="*/ 228029 h 302228"/>
                  <a:gd name="connsiteX4" fmla="*/ 725233 w 805814"/>
                  <a:gd name="connsiteY4" fmla="*/ 9906 h 3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4" h="302228">
                    <a:moveTo>
                      <a:pt x="86297" y="0"/>
                    </a:moveTo>
                    <a:cubicBezTo>
                      <a:pt x="45188" y="70747"/>
                      <a:pt x="16031" y="147791"/>
                      <a:pt x="0" y="228029"/>
                    </a:cubicBezTo>
                    <a:cubicBezTo>
                      <a:pt x="117157" y="284321"/>
                      <a:pt x="255175" y="302228"/>
                      <a:pt x="402908" y="302228"/>
                    </a:cubicBezTo>
                    <a:cubicBezTo>
                      <a:pt x="550640" y="302228"/>
                      <a:pt x="688658" y="284321"/>
                      <a:pt x="805815" y="228029"/>
                    </a:cubicBezTo>
                    <a:cubicBezTo>
                      <a:pt x="790600" y="151533"/>
                      <a:pt x="763405" y="77920"/>
                      <a:pt x="725233" y="9906"/>
                    </a:cubicBezTo>
                  </a:path>
                </a:pathLst>
              </a:custGeom>
              <a:noFill/>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60F06045-F997-4C43-B5C8-FE65A9E90A52}"/>
                  </a:ext>
                </a:extLst>
              </p:cNvPr>
              <p:cNvSpPr/>
              <p:nvPr/>
            </p:nvSpPr>
            <p:spPr>
              <a:xfrm>
                <a:off x="8966096" y="148590"/>
                <a:ext cx="365569" cy="43910"/>
              </a:xfrm>
              <a:custGeom>
                <a:avLst/>
                <a:gdLst>
                  <a:gd name="connsiteX0" fmla="*/ 0 w 365569"/>
                  <a:gd name="connsiteY0" fmla="*/ 43910 h 43910"/>
                  <a:gd name="connsiteX1" fmla="*/ 38100 w 365569"/>
                  <a:gd name="connsiteY1" fmla="*/ 43910 h 43910"/>
                  <a:gd name="connsiteX2" fmla="*/ 365570 w 365569"/>
                  <a:gd name="connsiteY2" fmla="*/ 0 h 43910"/>
                </a:gdLst>
                <a:ahLst/>
                <a:cxnLst>
                  <a:cxn ang="0">
                    <a:pos x="connsiteX0" y="connsiteY0"/>
                  </a:cxn>
                  <a:cxn ang="0">
                    <a:pos x="connsiteX1" y="connsiteY1"/>
                  </a:cxn>
                  <a:cxn ang="0">
                    <a:pos x="connsiteX2" y="connsiteY2"/>
                  </a:cxn>
                </a:cxnLst>
                <a:rect l="l" t="t" r="r" b="b"/>
                <a:pathLst>
                  <a:path w="365569" h="43910">
                    <a:moveTo>
                      <a:pt x="0" y="43910"/>
                    </a:moveTo>
                    <a:cubicBezTo>
                      <a:pt x="12764" y="43910"/>
                      <a:pt x="25622" y="43910"/>
                      <a:pt x="38100" y="43910"/>
                    </a:cubicBezTo>
                    <a:cubicBezTo>
                      <a:pt x="155258" y="43910"/>
                      <a:pt x="266700" y="32671"/>
                      <a:pt x="365570" y="0"/>
                    </a:cubicBezTo>
                  </a:path>
                </a:pathLst>
              </a:custGeom>
              <a:noFill/>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65A6EA06-28AB-47EA-AB7E-660658CE8DB6}"/>
                  </a:ext>
                </a:extLst>
              </p:cNvPr>
              <p:cNvSpPr/>
              <p:nvPr/>
            </p:nvSpPr>
            <p:spPr>
              <a:xfrm>
                <a:off x="8842842" y="184308"/>
                <a:ext cx="89058" cy="7048"/>
              </a:xfrm>
              <a:custGeom>
                <a:avLst/>
                <a:gdLst>
                  <a:gd name="connsiteX0" fmla="*/ 0 w 89058"/>
                  <a:gd name="connsiteY0" fmla="*/ 0 h 7048"/>
                  <a:gd name="connsiteX1" fmla="*/ 89059 w 89058"/>
                  <a:gd name="connsiteY1" fmla="*/ 7048 h 7048"/>
                </a:gdLst>
                <a:ahLst/>
                <a:cxnLst>
                  <a:cxn ang="0">
                    <a:pos x="connsiteX0" y="connsiteY0"/>
                  </a:cxn>
                  <a:cxn ang="0">
                    <a:pos x="connsiteX1" y="connsiteY1"/>
                  </a:cxn>
                </a:cxnLst>
                <a:rect l="l" t="t" r="r" b="b"/>
                <a:pathLst>
                  <a:path w="89058" h="7048">
                    <a:moveTo>
                      <a:pt x="0" y="0"/>
                    </a:moveTo>
                    <a:cubicBezTo>
                      <a:pt x="29146" y="3429"/>
                      <a:pt x="58865" y="5715"/>
                      <a:pt x="89059" y="7048"/>
                    </a:cubicBezTo>
                  </a:path>
                </a:pathLst>
              </a:custGeom>
              <a:noFill/>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B75C9F65-FD11-48A9-839C-5E3A3FB2F8F7}"/>
                  </a:ext>
                </a:extLst>
              </p:cNvPr>
              <p:cNvSpPr/>
              <p:nvPr/>
            </p:nvSpPr>
            <p:spPr>
              <a:xfrm>
                <a:off x="8674059" y="148018"/>
                <a:ext cx="129635" cy="30956"/>
              </a:xfrm>
              <a:custGeom>
                <a:avLst/>
                <a:gdLst>
                  <a:gd name="connsiteX0" fmla="*/ 0 w 129635"/>
                  <a:gd name="connsiteY0" fmla="*/ 0 h 30956"/>
                  <a:gd name="connsiteX1" fmla="*/ 129635 w 129635"/>
                  <a:gd name="connsiteY1" fmla="*/ 30956 h 30956"/>
                </a:gdLst>
                <a:ahLst/>
                <a:cxnLst>
                  <a:cxn ang="0">
                    <a:pos x="connsiteX0" y="connsiteY0"/>
                  </a:cxn>
                  <a:cxn ang="0">
                    <a:pos x="connsiteX1" y="connsiteY1"/>
                  </a:cxn>
                </a:cxnLst>
                <a:rect l="l" t="t" r="r" b="b"/>
                <a:pathLst>
                  <a:path w="129635" h="30956">
                    <a:moveTo>
                      <a:pt x="0" y="0"/>
                    </a:moveTo>
                    <a:cubicBezTo>
                      <a:pt x="42275" y="13909"/>
                      <a:pt x="85637" y="24264"/>
                      <a:pt x="129635" y="30956"/>
                    </a:cubicBezTo>
                  </a:path>
                </a:pathLst>
              </a:custGeom>
              <a:noFill/>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D808BA3-5B4A-4426-82D8-F953CF21AF29}"/>
                  </a:ext>
                </a:extLst>
              </p:cNvPr>
              <p:cNvSpPr/>
              <p:nvPr/>
            </p:nvSpPr>
            <p:spPr>
              <a:xfrm>
                <a:off x="8287535" y="-312872"/>
                <a:ext cx="1454467" cy="298737"/>
              </a:xfrm>
              <a:custGeom>
                <a:avLst/>
                <a:gdLst>
                  <a:gd name="connsiteX0" fmla="*/ 1080421 w 1454467"/>
                  <a:gd name="connsiteY0" fmla="*/ 79606 h 298737"/>
                  <a:gd name="connsiteX1" fmla="*/ 1454468 w 1454467"/>
                  <a:gd name="connsiteY1" fmla="*/ 162569 h 298737"/>
                  <a:gd name="connsiteX2" fmla="*/ 731996 w 1454467"/>
                  <a:gd name="connsiteY2" fmla="*/ 298300 h 298737"/>
                  <a:gd name="connsiteX3" fmla="*/ 722471 w 1454467"/>
                  <a:gd name="connsiteY3" fmla="*/ 298300 h 298737"/>
                  <a:gd name="connsiteX4" fmla="*/ 0 w 1454467"/>
                  <a:gd name="connsiteY4" fmla="*/ 162569 h 298737"/>
                  <a:gd name="connsiteX5" fmla="*/ 721614 w 1454467"/>
                  <a:gd name="connsiteY5" fmla="*/ 644 h 298737"/>
                  <a:gd name="connsiteX6" fmla="*/ 732854 w 1454467"/>
                  <a:gd name="connsiteY6" fmla="*/ 644 h 298737"/>
                  <a:gd name="connsiteX7" fmla="*/ 955358 w 1454467"/>
                  <a:gd name="connsiteY7" fmla="*/ 52460 h 2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4467" h="298737">
                    <a:moveTo>
                      <a:pt x="1080421" y="79606"/>
                    </a:moveTo>
                    <a:lnTo>
                      <a:pt x="1454468" y="162569"/>
                    </a:lnTo>
                    <a:lnTo>
                      <a:pt x="731996" y="298300"/>
                    </a:lnTo>
                    <a:cubicBezTo>
                      <a:pt x="728848" y="298884"/>
                      <a:pt x="725619" y="298884"/>
                      <a:pt x="722471" y="298300"/>
                    </a:cubicBezTo>
                    <a:lnTo>
                      <a:pt x="0" y="162569"/>
                    </a:lnTo>
                    <a:lnTo>
                      <a:pt x="721614" y="644"/>
                    </a:lnTo>
                    <a:cubicBezTo>
                      <a:pt x="725311" y="-215"/>
                      <a:pt x="729156" y="-215"/>
                      <a:pt x="732854" y="644"/>
                    </a:cubicBezTo>
                    <a:lnTo>
                      <a:pt x="955358" y="52460"/>
                    </a:lnTo>
                  </a:path>
                </a:pathLst>
              </a:custGeom>
              <a:noFill/>
              <a:ln w="19050" cap="flat">
                <a:solidFill>
                  <a:srgbClr val="527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9937B3B-0F56-4BE9-A346-129969436963}"/>
                  </a:ext>
                </a:extLst>
              </p:cNvPr>
              <p:cNvSpPr/>
              <p:nvPr/>
            </p:nvSpPr>
            <p:spPr>
              <a:xfrm>
                <a:off x="9056774" y="-294037"/>
                <a:ext cx="448627" cy="116396"/>
              </a:xfrm>
              <a:custGeom>
                <a:avLst/>
                <a:gdLst>
                  <a:gd name="connsiteX0" fmla="*/ 19145 w 448627"/>
                  <a:gd name="connsiteY0" fmla="*/ 116397 h 116396"/>
                  <a:gd name="connsiteX1" fmla="*/ 448627 w 448627"/>
                  <a:gd name="connsiteY1" fmla="*/ 32005 h 116396"/>
                  <a:gd name="connsiteX2" fmla="*/ 362902 w 448627"/>
                  <a:gd name="connsiteY2" fmla="*/ 287 h 116396"/>
                  <a:gd name="connsiteX3" fmla="*/ 357283 w 448627"/>
                  <a:gd name="connsiteY3" fmla="*/ 287 h 116396"/>
                  <a:gd name="connsiteX4" fmla="*/ 0 w 448627"/>
                  <a:gd name="connsiteY4" fmla="*/ 69819 h 11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7" h="116396">
                    <a:moveTo>
                      <a:pt x="19145" y="116397"/>
                    </a:moveTo>
                    <a:lnTo>
                      <a:pt x="448627" y="32005"/>
                    </a:lnTo>
                    <a:lnTo>
                      <a:pt x="362902" y="287"/>
                    </a:lnTo>
                    <a:cubicBezTo>
                      <a:pt x="361049" y="-96"/>
                      <a:pt x="359136" y="-96"/>
                      <a:pt x="357283" y="287"/>
                    </a:cubicBezTo>
                    <a:lnTo>
                      <a:pt x="0" y="69819"/>
                    </a:lnTo>
                  </a:path>
                </a:pathLst>
              </a:custGeom>
              <a:noFill/>
              <a:ln w="19050" cap="flat">
                <a:solidFill>
                  <a:srgbClr val="527FFF"/>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87DAE85-8324-4806-AF68-DEB2B9FC3EE2}"/>
                  </a:ext>
                </a:extLst>
              </p:cNvPr>
              <p:cNvSpPr/>
              <p:nvPr/>
            </p:nvSpPr>
            <p:spPr>
              <a:xfrm>
                <a:off x="8952761" y="-230695"/>
                <a:ext cx="130111" cy="72009"/>
              </a:xfrm>
              <a:custGeom>
                <a:avLst/>
                <a:gdLst>
                  <a:gd name="connsiteX0" fmla="*/ 130112 w 130111"/>
                  <a:gd name="connsiteY0" fmla="*/ 36004 h 72009"/>
                  <a:gd name="connsiteX1" fmla="*/ 65056 w 130111"/>
                  <a:gd name="connsiteY1" fmla="*/ 72009 h 72009"/>
                  <a:gd name="connsiteX2" fmla="*/ 0 w 130111"/>
                  <a:gd name="connsiteY2" fmla="*/ 36004 h 72009"/>
                  <a:gd name="connsiteX3" fmla="*/ 65056 w 130111"/>
                  <a:gd name="connsiteY3" fmla="*/ 0 h 72009"/>
                  <a:gd name="connsiteX4" fmla="*/ 130112 w 130111"/>
                  <a:gd name="connsiteY4" fmla="*/ 36004 h 7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72009">
                    <a:moveTo>
                      <a:pt x="130112" y="36004"/>
                    </a:moveTo>
                    <a:cubicBezTo>
                      <a:pt x="130112" y="55889"/>
                      <a:pt x="100985" y="72009"/>
                      <a:pt x="65056" y="72009"/>
                    </a:cubicBezTo>
                    <a:cubicBezTo>
                      <a:pt x="29126" y="72009"/>
                      <a:pt x="0" y="55889"/>
                      <a:pt x="0" y="36004"/>
                    </a:cubicBezTo>
                    <a:cubicBezTo>
                      <a:pt x="0" y="16120"/>
                      <a:pt x="29126" y="0"/>
                      <a:pt x="65056" y="0"/>
                    </a:cubicBezTo>
                    <a:cubicBezTo>
                      <a:pt x="100985" y="0"/>
                      <a:pt x="130112" y="16120"/>
                      <a:pt x="130112" y="36004"/>
                    </a:cubicBezTo>
                    <a:close/>
                  </a:path>
                </a:pathLst>
              </a:custGeom>
              <a:noFill/>
              <a:ln w="19050" cap="flat">
                <a:solidFill>
                  <a:srgbClr val="527FFF"/>
                </a:solidFill>
                <a:prstDash val="solid"/>
                <a:round/>
              </a:ln>
            </p:spPr>
            <p:txBody>
              <a:bodyPr rtlCol="0" anchor="ctr"/>
              <a:lstStyle/>
              <a:p>
                <a:endParaRPr lang="en-US" dirty="0"/>
              </a:p>
            </p:txBody>
          </p:sp>
        </p:grpSp>
        <p:sp>
          <p:nvSpPr>
            <p:cNvPr id="30" name="Freeform: Shape 29">
              <a:extLst>
                <a:ext uri="{FF2B5EF4-FFF2-40B4-BE49-F238E27FC236}">
                  <a16:creationId xmlns:a16="http://schemas.microsoft.com/office/drawing/2014/main" id="{5C8C930A-CF2B-4318-99B0-FB4A649E8539}"/>
                </a:ext>
              </a:extLst>
            </p:cNvPr>
            <p:cNvSpPr/>
            <p:nvPr/>
          </p:nvSpPr>
          <p:spPr>
            <a:xfrm>
              <a:off x="8431458" y="-635222"/>
              <a:ext cx="273367" cy="9525"/>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19050" cap="flat">
              <a:solidFill>
                <a:srgbClr val="F1F2F2"/>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4F285CFD-83FF-46F7-B50F-1CF17A06C773}"/>
                </a:ext>
              </a:extLst>
            </p:cNvPr>
            <p:cNvSpPr/>
            <p:nvPr/>
          </p:nvSpPr>
          <p:spPr>
            <a:xfrm>
              <a:off x="8431458" y="-561117"/>
              <a:ext cx="273367" cy="9525"/>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19050" cap="flat">
              <a:solidFill>
                <a:srgbClr val="F1F2F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6F47A875-1814-4A40-89AF-62C30A2D357D}"/>
                </a:ext>
              </a:extLst>
            </p:cNvPr>
            <p:cNvSpPr/>
            <p:nvPr/>
          </p:nvSpPr>
          <p:spPr>
            <a:xfrm>
              <a:off x="9088206" y="-855059"/>
              <a:ext cx="198881" cy="9525"/>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19050" cap="flat">
              <a:solidFill>
                <a:srgbClr val="F1F2F2"/>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CF885E59-3413-4F98-8629-43F9CC9665F6}"/>
                </a:ext>
              </a:extLst>
            </p:cNvPr>
            <p:cNvSpPr/>
            <p:nvPr/>
          </p:nvSpPr>
          <p:spPr>
            <a:xfrm>
              <a:off x="9088206" y="-780954"/>
              <a:ext cx="198881" cy="9525"/>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19050" cap="flat">
              <a:solidFill>
                <a:srgbClr val="F1F2F2"/>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D30CA54C-BA29-4FFA-8FAA-0991410B8A89}"/>
                </a:ext>
              </a:extLst>
            </p:cNvPr>
            <p:cNvSpPr/>
            <p:nvPr/>
          </p:nvSpPr>
          <p:spPr>
            <a:xfrm>
              <a:off x="8425457" y="26765"/>
              <a:ext cx="131921" cy="9525"/>
            </a:xfrm>
            <a:custGeom>
              <a:avLst/>
              <a:gdLst>
                <a:gd name="connsiteX0" fmla="*/ 0 w 131921"/>
                <a:gd name="connsiteY0" fmla="*/ 0 h 9525"/>
                <a:gd name="connsiteX1" fmla="*/ 131921 w 131921"/>
                <a:gd name="connsiteY1" fmla="*/ 0 h 9525"/>
              </a:gdLst>
              <a:ahLst/>
              <a:cxnLst>
                <a:cxn ang="0">
                  <a:pos x="connsiteX0" y="connsiteY0"/>
                </a:cxn>
                <a:cxn ang="0">
                  <a:pos x="connsiteX1" y="connsiteY1"/>
                </a:cxn>
              </a:cxnLst>
              <a:rect l="l" t="t" r="r" b="b"/>
              <a:pathLst>
                <a:path w="131921" h="9525">
                  <a:moveTo>
                    <a:pt x="0" y="0"/>
                  </a:moveTo>
                  <a:lnTo>
                    <a:pt x="131921" y="0"/>
                  </a:lnTo>
                </a:path>
              </a:pathLst>
            </a:custGeom>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335CFC55-5611-4FFF-BC71-DFB304BF9B59}"/>
                </a:ext>
              </a:extLst>
            </p:cNvPr>
            <p:cNvSpPr/>
            <p:nvPr/>
          </p:nvSpPr>
          <p:spPr>
            <a:xfrm>
              <a:off x="8425457" y="100869"/>
              <a:ext cx="112395" cy="9525"/>
            </a:xfrm>
            <a:custGeom>
              <a:avLst/>
              <a:gdLst>
                <a:gd name="connsiteX0" fmla="*/ 0 w 112395"/>
                <a:gd name="connsiteY0" fmla="*/ 0 h 9525"/>
                <a:gd name="connsiteX1" fmla="*/ 112395 w 112395"/>
                <a:gd name="connsiteY1" fmla="*/ 0 h 9525"/>
              </a:gdLst>
              <a:ahLst/>
              <a:cxnLst>
                <a:cxn ang="0">
                  <a:pos x="connsiteX0" y="connsiteY0"/>
                </a:cxn>
                <a:cxn ang="0">
                  <a:pos x="connsiteX1" y="connsiteY1"/>
                </a:cxn>
              </a:cxnLst>
              <a:rect l="l" t="t" r="r" b="b"/>
              <a:pathLst>
                <a:path w="112395" h="9525">
                  <a:moveTo>
                    <a:pt x="0" y="0"/>
                  </a:moveTo>
                  <a:lnTo>
                    <a:pt x="112395" y="0"/>
                  </a:lnTo>
                </a:path>
              </a:pathLst>
            </a:custGeom>
            <a:ln w="19050" cap="flat">
              <a:solidFill>
                <a:srgbClr val="F1F2F2"/>
              </a:solidFill>
              <a:prstDash val="solid"/>
              <a:round/>
            </a:ln>
          </p:spPr>
          <p:txBody>
            <a:bodyPr rtlCol="0" anchor="ctr"/>
            <a:lstStyle/>
            <a:p>
              <a:endParaRPr lang="en-US" dirty="0"/>
            </a:p>
          </p:txBody>
        </p:sp>
      </p:grpSp>
      <p:grpSp>
        <p:nvGrpSpPr>
          <p:cNvPr id="43" name="Graphic 5147">
            <a:extLst>
              <a:ext uri="{FF2B5EF4-FFF2-40B4-BE49-F238E27FC236}">
                <a16:creationId xmlns:a16="http://schemas.microsoft.com/office/drawing/2014/main" id="{245C79BF-8610-4B86-9D19-9CD5EAB3E011}"/>
              </a:ext>
            </a:extLst>
          </p:cNvPr>
          <p:cNvGrpSpPr/>
          <p:nvPr/>
        </p:nvGrpSpPr>
        <p:grpSpPr>
          <a:xfrm>
            <a:off x="522539" y="2925588"/>
            <a:ext cx="1190308" cy="1190308"/>
            <a:chOff x="15514396" y="6858000"/>
            <a:chExt cx="1905000" cy="1905000"/>
          </a:xfrm>
        </p:grpSpPr>
        <p:sp>
          <p:nvSpPr>
            <p:cNvPr id="44" name="Freeform: Shape 43">
              <a:extLst>
                <a:ext uri="{FF2B5EF4-FFF2-40B4-BE49-F238E27FC236}">
                  <a16:creationId xmlns:a16="http://schemas.microsoft.com/office/drawing/2014/main" id="{D0ABDF25-BC03-4A92-B0AB-426DB0FF7F96}"/>
                </a:ext>
              </a:extLst>
            </p:cNvPr>
            <p:cNvSpPr/>
            <p:nvPr/>
          </p:nvSpPr>
          <p:spPr>
            <a:xfrm>
              <a:off x="16224814" y="7683055"/>
              <a:ext cx="483635" cy="303560"/>
            </a:xfrm>
            <a:custGeom>
              <a:avLst/>
              <a:gdLst>
                <a:gd name="connsiteX0" fmla="*/ 242 w 483635"/>
                <a:gd name="connsiteY0" fmla="*/ 0 h 303560"/>
                <a:gd name="connsiteX1" fmla="*/ 226461 w 483635"/>
                <a:gd name="connsiteY1" fmla="*/ 303181 h 303560"/>
                <a:gd name="connsiteX2" fmla="*/ 483636 w 483635"/>
                <a:gd name="connsiteY2" fmla="*/ 6191 h 303560"/>
              </a:gdLst>
              <a:ahLst/>
              <a:cxnLst>
                <a:cxn ang="0">
                  <a:pos x="connsiteX0" y="connsiteY0"/>
                </a:cxn>
                <a:cxn ang="0">
                  <a:pos x="connsiteX1" y="connsiteY1"/>
                </a:cxn>
                <a:cxn ang="0">
                  <a:pos x="connsiteX2" y="connsiteY2"/>
                </a:cxn>
              </a:cxnLst>
              <a:rect l="l" t="t" r="r" b="b"/>
              <a:pathLst>
                <a:path w="483635" h="303560">
                  <a:moveTo>
                    <a:pt x="242" y="0"/>
                  </a:moveTo>
                  <a:cubicBezTo>
                    <a:pt x="-2901" y="127540"/>
                    <a:pt x="22054" y="294608"/>
                    <a:pt x="226461" y="303181"/>
                  </a:cubicBezTo>
                  <a:cubicBezTo>
                    <a:pt x="442107" y="312706"/>
                    <a:pt x="476111" y="141256"/>
                    <a:pt x="483636" y="6191"/>
                  </a:cubicBezTo>
                </a:path>
              </a:pathLst>
            </a:custGeom>
            <a:noFill/>
            <a:ln w="19050" cap="flat">
              <a:solidFill>
                <a:srgbClr val="F1F2F2"/>
              </a:solid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EC7A684-DFF7-4AFA-B110-98871539C620}"/>
                </a:ext>
              </a:extLst>
            </p:cNvPr>
            <p:cNvSpPr/>
            <p:nvPr/>
          </p:nvSpPr>
          <p:spPr>
            <a:xfrm>
              <a:off x="16166322" y="7252328"/>
              <a:ext cx="601015" cy="471334"/>
            </a:xfrm>
            <a:custGeom>
              <a:avLst/>
              <a:gdLst>
                <a:gd name="connsiteX0" fmla="*/ 179701 w 601015"/>
                <a:gd name="connsiteY0" fmla="*/ 220415 h 471334"/>
                <a:gd name="connsiteX1" fmla="*/ 462118 w 601015"/>
                <a:gd name="connsiteY1" fmla="*/ 281185 h 471334"/>
                <a:gd name="connsiteX2" fmla="*/ 555082 w 601015"/>
                <a:gd name="connsiteY2" fmla="*/ 450730 h 471334"/>
                <a:gd name="connsiteX3" fmla="*/ 584419 w 601015"/>
                <a:gd name="connsiteY3" fmla="*/ 207937 h 471334"/>
                <a:gd name="connsiteX4" fmla="*/ 574894 w 601015"/>
                <a:gd name="connsiteY4" fmla="*/ 7912 h 471334"/>
                <a:gd name="connsiteX5" fmla="*/ 417731 w 601015"/>
                <a:gd name="connsiteY5" fmla="*/ 47060 h 471334"/>
                <a:gd name="connsiteX6" fmla="*/ 283810 w 601015"/>
                <a:gd name="connsiteY6" fmla="*/ 7627 h 471334"/>
                <a:gd name="connsiteX7" fmla="*/ 105406 w 601015"/>
                <a:gd name="connsiteY7" fmla="*/ 66777 h 471334"/>
                <a:gd name="connsiteX8" fmla="*/ 3394 w 601015"/>
                <a:gd name="connsiteY8" fmla="*/ 244513 h 471334"/>
                <a:gd name="connsiteX9" fmla="*/ 58258 w 601015"/>
                <a:gd name="connsiteY9" fmla="*/ 471304 h 471334"/>
                <a:gd name="connsiteX10" fmla="*/ 104073 w 601015"/>
                <a:gd name="connsiteY10" fmla="*/ 335572 h 471334"/>
                <a:gd name="connsiteX11" fmla="*/ 179701 w 601015"/>
                <a:gd name="connsiteY11" fmla="*/ 220415 h 47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15" h="471334">
                  <a:moveTo>
                    <a:pt x="179701" y="220415"/>
                  </a:moveTo>
                  <a:cubicBezTo>
                    <a:pt x="179701" y="220415"/>
                    <a:pt x="326863" y="307759"/>
                    <a:pt x="462118" y="281185"/>
                  </a:cubicBezTo>
                  <a:cubicBezTo>
                    <a:pt x="462118" y="281185"/>
                    <a:pt x="505075" y="471113"/>
                    <a:pt x="555082" y="450730"/>
                  </a:cubicBezTo>
                  <a:cubicBezTo>
                    <a:pt x="576989" y="441776"/>
                    <a:pt x="626900" y="304235"/>
                    <a:pt x="584419" y="207937"/>
                  </a:cubicBezTo>
                  <a:cubicBezTo>
                    <a:pt x="541937" y="111640"/>
                    <a:pt x="608993" y="109639"/>
                    <a:pt x="574894" y="7912"/>
                  </a:cubicBezTo>
                  <a:cubicBezTo>
                    <a:pt x="563178" y="-27044"/>
                    <a:pt x="451069" y="66301"/>
                    <a:pt x="417731" y="47060"/>
                  </a:cubicBezTo>
                  <a:cubicBezTo>
                    <a:pt x="376449" y="24431"/>
                    <a:pt x="330768" y="10980"/>
                    <a:pt x="283810" y="7627"/>
                  </a:cubicBezTo>
                  <a:cubicBezTo>
                    <a:pt x="209610" y="3817"/>
                    <a:pt x="128647" y="46774"/>
                    <a:pt x="105406" y="66777"/>
                  </a:cubicBezTo>
                  <a:cubicBezTo>
                    <a:pt x="52924" y="111354"/>
                    <a:pt x="22348" y="141072"/>
                    <a:pt x="3394" y="244513"/>
                  </a:cubicBezTo>
                  <a:cubicBezTo>
                    <a:pt x="-6131" y="298711"/>
                    <a:pt x="2060" y="463588"/>
                    <a:pt x="58258" y="471304"/>
                  </a:cubicBezTo>
                  <a:cubicBezTo>
                    <a:pt x="72164" y="473209"/>
                    <a:pt x="32064" y="385579"/>
                    <a:pt x="104073" y="335572"/>
                  </a:cubicBezTo>
                  <a:cubicBezTo>
                    <a:pt x="170938" y="289090"/>
                    <a:pt x="121694" y="164503"/>
                    <a:pt x="179701" y="220415"/>
                  </a:cubicBezTo>
                  <a:close/>
                </a:path>
              </a:pathLst>
            </a:custGeom>
            <a:noFill/>
            <a:ln w="19050" cap="flat">
              <a:solidFill>
                <a:srgbClr val="F1F2F2"/>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D184110-E4AC-4DE7-907B-C884F728A2AE}"/>
                </a:ext>
              </a:extLst>
            </p:cNvPr>
            <p:cNvSpPr/>
            <p:nvPr/>
          </p:nvSpPr>
          <p:spPr>
            <a:xfrm>
              <a:off x="16318591" y="7946135"/>
              <a:ext cx="282320" cy="163968"/>
            </a:xfrm>
            <a:custGeom>
              <a:avLst/>
              <a:gdLst>
                <a:gd name="connsiteX0" fmla="*/ 0 w 282320"/>
                <a:gd name="connsiteY0" fmla="*/ 0 h 163968"/>
                <a:gd name="connsiteX1" fmla="*/ 0 w 282320"/>
                <a:gd name="connsiteY1" fmla="*/ 64389 h 163968"/>
                <a:gd name="connsiteX2" fmla="*/ 19050 w 282320"/>
                <a:gd name="connsiteY2" fmla="*/ 95250 h 163968"/>
                <a:gd name="connsiteX3" fmla="*/ 215338 w 282320"/>
                <a:gd name="connsiteY3" fmla="*/ 143183 h 163968"/>
                <a:gd name="connsiteX4" fmla="*/ 263271 w 282320"/>
                <a:gd name="connsiteY4" fmla="*/ 95250 h 163968"/>
                <a:gd name="connsiteX5" fmla="*/ 282321 w 282320"/>
                <a:gd name="connsiteY5" fmla="*/ 64389 h 163968"/>
                <a:gd name="connsiteX6" fmla="*/ 282321 w 282320"/>
                <a:gd name="connsiteY6" fmla="*/ 381 h 16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20" h="163968">
                  <a:moveTo>
                    <a:pt x="0" y="0"/>
                  </a:moveTo>
                  <a:lnTo>
                    <a:pt x="0" y="64389"/>
                  </a:lnTo>
                  <a:lnTo>
                    <a:pt x="19050" y="95250"/>
                  </a:lnTo>
                  <a:cubicBezTo>
                    <a:pt x="60017" y="162690"/>
                    <a:pt x="147898" y="184150"/>
                    <a:pt x="215338" y="143183"/>
                  </a:cubicBezTo>
                  <a:cubicBezTo>
                    <a:pt x="234929" y="131282"/>
                    <a:pt x="251370" y="114842"/>
                    <a:pt x="263271" y="95250"/>
                  </a:cubicBezTo>
                  <a:lnTo>
                    <a:pt x="282321" y="64389"/>
                  </a:lnTo>
                  <a:lnTo>
                    <a:pt x="282321" y="381"/>
                  </a:lnTo>
                </a:path>
              </a:pathLst>
            </a:custGeom>
            <a:noFill/>
            <a:ln w="19050" cap="flat">
              <a:solidFill>
                <a:srgbClr val="F1F2F2"/>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B674E42-7757-40E3-9F8F-3CC8D305B273}"/>
                </a:ext>
              </a:extLst>
            </p:cNvPr>
            <p:cNvSpPr/>
            <p:nvPr/>
          </p:nvSpPr>
          <p:spPr>
            <a:xfrm>
              <a:off x="15941783" y="8000714"/>
              <a:ext cx="1048717" cy="506920"/>
            </a:xfrm>
            <a:custGeom>
              <a:avLst/>
              <a:gdLst>
                <a:gd name="connsiteX0" fmla="*/ 376808 w 1048717"/>
                <a:gd name="connsiteY0" fmla="*/ 9811 h 506920"/>
                <a:gd name="connsiteX1" fmla="*/ 51529 w 1048717"/>
                <a:gd name="connsiteY1" fmla="*/ 167830 h 506920"/>
                <a:gd name="connsiteX2" fmla="*/ 94 w 1048717"/>
                <a:gd name="connsiteY2" fmla="*/ 506921 h 506920"/>
                <a:gd name="connsiteX3" fmla="*/ 1048320 w 1048717"/>
                <a:gd name="connsiteY3" fmla="*/ 506921 h 506920"/>
                <a:gd name="connsiteX4" fmla="*/ 996885 w 1048717"/>
                <a:gd name="connsiteY4" fmla="*/ 167830 h 506920"/>
                <a:gd name="connsiteX5" fmla="*/ 661129 w 1048717"/>
                <a:gd name="connsiteY5" fmla="*/ 0 h 50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17" h="506920">
                  <a:moveTo>
                    <a:pt x="376808" y="9811"/>
                  </a:moveTo>
                  <a:cubicBezTo>
                    <a:pt x="303656" y="19336"/>
                    <a:pt x="122205" y="70771"/>
                    <a:pt x="51529" y="167830"/>
                  </a:cubicBezTo>
                  <a:cubicBezTo>
                    <a:pt x="9524" y="224980"/>
                    <a:pt x="-1144" y="288608"/>
                    <a:pt x="94" y="506921"/>
                  </a:cubicBezTo>
                  <a:lnTo>
                    <a:pt x="1048320" y="506921"/>
                  </a:lnTo>
                  <a:cubicBezTo>
                    <a:pt x="1049463" y="288608"/>
                    <a:pt x="1051749" y="264890"/>
                    <a:pt x="996885" y="167830"/>
                  </a:cubicBezTo>
                  <a:cubicBezTo>
                    <a:pt x="937735" y="63055"/>
                    <a:pt x="734376" y="9239"/>
                    <a:pt x="661129" y="0"/>
                  </a:cubicBezTo>
                </a:path>
              </a:pathLst>
            </a:custGeom>
            <a:noFill/>
            <a:ln w="19050" cap="flat">
              <a:solidFill>
                <a:srgbClr val="F1F2F2"/>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528353A-E235-410C-A464-F4F1A3A9BFD3}"/>
                </a:ext>
              </a:extLst>
            </p:cNvPr>
            <p:cNvSpPr/>
            <p:nvPr/>
          </p:nvSpPr>
          <p:spPr>
            <a:xfrm>
              <a:off x="16159714"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19050" cap="flat">
              <a:solidFill>
                <a:srgbClr val="F1F2F2"/>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D197E85-A3D3-4F6E-922B-0A1031A20D3F}"/>
                </a:ext>
              </a:extLst>
            </p:cNvPr>
            <p:cNvSpPr/>
            <p:nvPr/>
          </p:nvSpPr>
          <p:spPr>
            <a:xfrm>
              <a:off x="16756932"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19050" cap="flat">
              <a:solidFill>
                <a:srgbClr val="F1F2F2"/>
              </a:solid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9EAB034-8771-4102-93F0-82EBBE11200D}"/>
                </a:ext>
              </a:extLst>
            </p:cNvPr>
            <p:cNvSpPr/>
            <p:nvPr/>
          </p:nvSpPr>
          <p:spPr>
            <a:xfrm>
              <a:off x="16257346" y="8065484"/>
              <a:ext cx="401288" cy="144158"/>
            </a:xfrm>
            <a:custGeom>
              <a:avLst/>
              <a:gdLst>
                <a:gd name="connsiteX0" fmla="*/ 0 w 401288"/>
                <a:gd name="connsiteY0" fmla="*/ 7810 h 144158"/>
                <a:gd name="connsiteX1" fmla="*/ 29242 w 401288"/>
                <a:gd name="connsiteY1" fmla="*/ 125444 h 144158"/>
                <a:gd name="connsiteX2" fmla="*/ 59481 w 401288"/>
                <a:gd name="connsiteY2" fmla="*/ 143380 h 144158"/>
                <a:gd name="connsiteX3" fmla="*/ 67342 w 401288"/>
                <a:gd name="connsiteY3" fmla="*/ 139827 h 144158"/>
                <a:gd name="connsiteX4" fmla="*/ 165830 w 401288"/>
                <a:gd name="connsiteY4" fmla="*/ 71723 h 144158"/>
                <a:gd name="connsiteX5" fmla="*/ 222980 w 401288"/>
                <a:gd name="connsiteY5" fmla="*/ 71723 h 144158"/>
                <a:gd name="connsiteX6" fmla="*/ 316135 w 401288"/>
                <a:gd name="connsiteY6" fmla="*/ 136969 h 144158"/>
                <a:gd name="connsiteX7" fmla="*/ 350869 w 401288"/>
                <a:gd name="connsiteY7" fmla="*/ 130716 h 144158"/>
                <a:gd name="connsiteX8" fmla="*/ 353663 w 401288"/>
                <a:gd name="connsiteY8" fmla="*/ 125444 h 144158"/>
                <a:gd name="connsiteX9" fmla="*/ 401288 w 401288"/>
                <a:gd name="connsiteY9" fmla="*/ 0 h 14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288" h="144158">
                  <a:moveTo>
                    <a:pt x="0" y="7810"/>
                  </a:moveTo>
                  <a:lnTo>
                    <a:pt x="29242" y="125444"/>
                  </a:lnTo>
                  <a:cubicBezTo>
                    <a:pt x="32639" y="138747"/>
                    <a:pt x="46178" y="146777"/>
                    <a:pt x="59481" y="143380"/>
                  </a:cubicBezTo>
                  <a:cubicBezTo>
                    <a:pt x="62288" y="142663"/>
                    <a:pt x="64948" y="141460"/>
                    <a:pt x="67342" y="139827"/>
                  </a:cubicBezTo>
                  <a:lnTo>
                    <a:pt x="165830" y="71723"/>
                  </a:lnTo>
                  <a:cubicBezTo>
                    <a:pt x="182977" y="59681"/>
                    <a:pt x="205833" y="59681"/>
                    <a:pt x="222980" y="71723"/>
                  </a:cubicBezTo>
                  <a:lnTo>
                    <a:pt x="316135" y="136969"/>
                  </a:lnTo>
                  <a:cubicBezTo>
                    <a:pt x="327453" y="144834"/>
                    <a:pt x="343004" y="142034"/>
                    <a:pt x="350869" y="130716"/>
                  </a:cubicBezTo>
                  <a:cubicBezTo>
                    <a:pt x="352008" y="129077"/>
                    <a:pt x="352946" y="127307"/>
                    <a:pt x="353663" y="125444"/>
                  </a:cubicBezTo>
                  <a:lnTo>
                    <a:pt x="401288" y="0"/>
                  </a:lnTo>
                </a:path>
              </a:pathLst>
            </a:custGeom>
            <a:noFill/>
            <a:ln w="19050" cap="flat">
              <a:solidFill>
                <a:srgbClr val="527FFF"/>
              </a:solid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AAAD62E-C0D0-4C45-944D-09F0DE926867}"/>
                </a:ext>
              </a:extLst>
            </p:cNvPr>
            <p:cNvSpPr/>
            <p:nvPr/>
          </p:nvSpPr>
          <p:spPr>
            <a:xfrm>
              <a:off x="16492553" y="8227504"/>
              <a:ext cx="18347" cy="280130"/>
            </a:xfrm>
            <a:custGeom>
              <a:avLst/>
              <a:gdLst>
                <a:gd name="connsiteX0" fmla="*/ 17872 w 18347"/>
                <a:gd name="connsiteY0" fmla="*/ 0 h 280130"/>
                <a:gd name="connsiteX1" fmla="*/ 155 w 18347"/>
                <a:gd name="connsiteY1" fmla="*/ 42005 h 280130"/>
                <a:gd name="connsiteX2" fmla="*/ 18348 w 18347"/>
                <a:gd name="connsiteY2" fmla="*/ 280130 h 280130"/>
              </a:gdLst>
              <a:ahLst/>
              <a:cxnLst>
                <a:cxn ang="0">
                  <a:pos x="connsiteX0" y="connsiteY0"/>
                </a:cxn>
                <a:cxn ang="0">
                  <a:pos x="connsiteX1" y="connsiteY1"/>
                </a:cxn>
                <a:cxn ang="0">
                  <a:pos x="connsiteX2" y="connsiteY2"/>
                </a:cxn>
              </a:cxnLst>
              <a:rect l="l" t="t" r="r" b="b"/>
              <a:pathLst>
                <a:path w="18347" h="280130">
                  <a:moveTo>
                    <a:pt x="17872" y="0"/>
                  </a:moveTo>
                  <a:cubicBezTo>
                    <a:pt x="5490" y="10290"/>
                    <a:pt x="-1117" y="25956"/>
                    <a:pt x="155" y="42005"/>
                  </a:cubicBezTo>
                  <a:lnTo>
                    <a:pt x="18348" y="280130"/>
                  </a:lnTo>
                </a:path>
              </a:pathLst>
            </a:custGeom>
            <a:noFill/>
            <a:ln w="19050" cap="flat">
              <a:solidFill>
                <a:srgbClr val="F1F2F2"/>
              </a:solid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5DEFF07-1178-41E2-9384-F6F898CD866F}"/>
                </a:ext>
              </a:extLst>
            </p:cNvPr>
            <p:cNvSpPr/>
            <p:nvPr/>
          </p:nvSpPr>
          <p:spPr>
            <a:xfrm>
              <a:off x="16380694" y="8222456"/>
              <a:ext cx="18426" cy="280130"/>
            </a:xfrm>
            <a:custGeom>
              <a:avLst/>
              <a:gdLst>
                <a:gd name="connsiteX0" fmla="*/ 476 w 18426"/>
                <a:gd name="connsiteY0" fmla="*/ 0 h 280130"/>
                <a:gd name="connsiteX1" fmla="*/ 18288 w 18426"/>
                <a:gd name="connsiteY1" fmla="*/ 42005 h 280130"/>
                <a:gd name="connsiteX2" fmla="*/ 0 w 18426"/>
                <a:gd name="connsiteY2" fmla="*/ 280130 h 280130"/>
              </a:gdLst>
              <a:ahLst/>
              <a:cxnLst>
                <a:cxn ang="0">
                  <a:pos x="connsiteX0" y="connsiteY0"/>
                </a:cxn>
                <a:cxn ang="0">
                  <a:pos x="connsiteX1" y="connsiteY1"/>
                </a:cxn>
                <a:cxn ang="0">
                  <a:pos x="connsiteX2" y="connsiteY2"/>
                </a:cxn>
              </a:cxnLst>
              <a:rect l="l" t="t" r="r" b="b"/>
              <a:pathLst>
                <a:path w="18426" h="280130">
                  <a:moveTo>
                    <a:pt x="476" y="0"/>
                  </a:moveTo>
                  <a:cubicBezTo>
                    <a:pt x="12853" y="10300"/>
                    <a:pt x="19489" y="25948"/>
                    <a:pt x="18288" y="42005"/>
                  </a:cubicBezTo>
                  <a:lnTo>
                    <a:pt x="0" y="280130"/>
                  </a:lnTo>
                </a:path>
              </a:pathLst>
            </a:custGeom>
            <a:noFill/>
            <a:ln w="19050" cap="flat">
              <a:solidFill>
                <a:srgbClr val="F1F2F2"/>
              </a:solid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7FAB083-2041-4CD3-9A8A-1876637DA438}"/>
                </a:ext>
              </a:extLst>
            </p:cNvPr>
            <p:cNvSpPr/>
            <p:nvPr/>
          </p:nvSpPr>
          <p:spPr>
            <a:xfrm>
              <a:off x="1633954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C77676D-C6C4-4DE3-A817-EDAD19D4F6CB}"/>
                </a:ext>
              </a:extLst>
            </p:cNvPr>
            <p:cNvSpPr/>
            <p:nvPr/>
          </p:nvSpPr>
          <p:spPr>
            <a:xfrm>
              <a:off x="1651099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9050" cap="flat">
              <a:solidFill>
                <a:srgbClr val="F1F2F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16EF56B-E044-4013-9926-39A48BA86657}"/>
                </a:ext>
              </a:extLst>
            </p:cNvPr>
            <p:cNvSpPr/>
            <p:nvPr/>
          </p:nvSpPr>
          <p:spPr>
            <a:xfrm>
              <a:off x="16628821" y="7506271"/>
              <a:ext cx="69437" cy="27241"/>
            </a:xfrm>
            <a:custGeom>
              <a:avLst/>
              <a:gdLst>
                <a:gd name="connsiteX0" fmla="*/ 0 w 69437"/>
                <a:gd name="connsiteY0" fmla="*/ 27242 h 27241"/>
                <a:gd name="connsiteX1" fmla="*/ 69437 w 69437"/>
                <a:gd name="connsiteY1" fmla="*/ 0 h 27241"/>
              </a:gdLst>
              <a:ahLst/>
              <a:cxnLst>
                <a:cxn ang="0">
                  <a:pos x="connsiteX0" y="connsiteY0"/>
                </a:cxn>
                <a:cxn ang="0">
                  <a:pos x="connsiteX1" y="connsiteY1"/>
                </a:cxn>
              </a:cxnLst>
              <a:rect l="l" t="t" r="r" b="b"/>
              <a:pathLst>
                <a:path w="69437" h="27241">
                  <a:moveTo>
                    <a:pt x="0" y="27242"/>
                  </a:moveTo>
                  <a:cubicBezTo>
                    <a:pt x="0" y="27242"/>
                    <a:pt x="26575" y="24956"/>
                    <a:pt x="69437" y="0"/>
                  </a:cubicBezTo>
                </a:path>
              </a:pathLst>
            </a:custGeom>
            <a:noFill/>
            <a:ln w="19050" cap="flat">
              <a:solidFill>
                <a:srgbClr val="F1F2F2"/>
              </a:soli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A82CB1BB-CD37-44E7-AA48-E3CBD898A39C}"/>
                </a:ext>
              </a:extLst>
            </p:cNvPr>
            <p:cNvSpPr/>
            <p:nvPr/>
          </p:nvSpPr>
          <p:spPr>
            <a:xfrm>
              <a:off x="16439845" y="7337488"/>
              <a:ext cx="105346" cy="15049"/>
            </a:xfrm>
            <a:custGeom>
              <a:avLst/>
              <a:gdLst>
                <a:gd name="connsiteX0" fmla="*/ 105346 w 105346"/>
                <a:gd name="connsiteY0" fmla="*/ 0 h 15049"/>
                <a:gd name="connsiteX1" fmla="*/ 0 w 105346"/>
                <a:gd name="connsiteY1" fmla="*/ 15050 h 15049"/>
              </a:gdLst>
              <a:ahLst/>
              <a:cxnLst>
                <a:cxn ang="0">
                  <a:pos x="connsiteX0" y="connsiteY0"/>
                </a:cxn>
                <a:cxn ang="0">
                  <a:pos x="connsiteX1" y="connsiteY1"/>
                </a:cxn>
              </a:cxnLst>
              <a:rect l="l" t="t" r="r" b="b"/>
              <a:pathLst>
                <a:path w="105346" h="15049">
                  <a:moveTo>
                    <a:pt x="105346" y="0"/>
                  </a:moveTo>
                  <a:cubicBezTo>
                    <a:pt x="70954" y="9187"/>
                    <a:pt x="35589" y="14239"/>
                    <a:pt x="0" y="15050"/>
                  </a:cubicBezTo>
                </a:path>
              </a:pathLst>
            </a:custGeom>
            <a:noFill/>
            <a:ln w="19050" cap="flat">
              <a:solidFill>
                <a:srgbClr val="F1F2F2"/>
              </a:solid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B3DFC6F6-D4EA-4E08-A5E9-929376B39C75}"/>
              </a:ext>
            </a:extLst>
          </p:cNvPr>
          <p:cNvSpPr txBox="1"/>
          <p:nvPr/>
        </p:nvSpPr>
        <p:spPr>
          <a:xfrm>
            <a:off x="1278704" y="3343175"/>
            <a:ext cx="591829" cy="369332"/>
          </a:xfrm>
          <a:prstGeom prst="rect">
            <a:avLst/>
          </a:prstGeom>
          <a:noFill/>
        </p:spPr>
        <p:txBody>
          <a:bodyPr wrap="none" rtlCol="0">
            <a:spAutoFit/>
          </a:bodyPr>
          <a:lstStyle/>
          <a:p>
            <a:pPr algn="l"/>
            <a:r>
              <a:rPr lang="en-US" dirty="0">
                <a:solidFill>
                  <a:srgbClr val="527FFF"/>
                </a:solidFill>
              </a:rPr>
              <a:t>{…}</a:t>
            </a:r>
          </a:p>
        </p:txBody>
      </p:sp>
      <p:grpSp>
        <p:nvGrpSpPr>
          <p:cNvPr id="62" name="Graphic 5057">
            <a:extLst>
              <a:ext uri="{FF2B5EF4-FFF2-40B4-BE49-F238E27FC236}">
                <a16:creationId xmlns:a16="http://schemas.microsoft.com/office/drawing/2014/main" id="{44D8FE92-3CB2-4F97-890B-EADB34D60488}"/>
              </a:ext>
            </a:extLst>
          </p:cNvPr>
          <p:cNvGrpSpPr/>
          <p:nvPr/>
        </p:nvGrpSpPr>
        <p:grpSpPr>
          <a:xfrm>
            <a:off x="612655" y="4855156"/>
            <a:ext cx="1075516" cy="1075516"/>
            <a:chOff x="20514700" y="-1333500"/>
            <a:chExt cx="1905000" cy="1905000"/>
          </a:xfrm>
        </p:grpSpPr>
        <p:sp>
          <p:nvSpPr>
            <p:cNvPr id="63" name="Freeform: Shape 62">
              <a:extLst>
                <a:ext uri="{FF2B5EF4-FFF2-40B4-BE49-F238E27FC236}">
                  <a16:creationId xmlns:a16="http://schemas.microsoft.com/office/drawing/2014/main" id="{C773491E-534F-4D1D-8433-211ADE6A9756}"/>
                </a:ext>
              </a:extLst>
            </p:cNvPr>
            <p:cNvSpPr/>
            <p:nvPr/>
          </p:nvSpPr>
          <p:spPr>
            <a:xfrm>
              <a:off x="20795782" y="-485775"/>
              <a:ext cx="181641" cy="625030"/>
            </a:xfrm>
            <a:custGeom>
              <a:avLst/>
              <a:gdLst>
                <a:gd name="connsiteX0" fmla="*/ 19050 w 181641"/>
                <a:gd name="connsiteY0" fmla="*/ 0 h 625030"/>
                <a:gd name="connsiteX1" fmla="*/ 181642 w 181641"/>
                <a:gd name="connsiteY1" fmla="*/ 0 h 625030"/>
                <a:gd name="connsiteX2" fmla="*/ 181642 w 181641"/>
                <a:gd name="connsiteY2" fmla="*/ 0 h 625030"/>
                <a:gd name="connsiteX3" fmla="*/ 181642 w 181641"/>
                <a:gd name="connsiteY3" fmla="*/ 625030 h 625030"/>
                <a:gd name="connsiteX4" fmla="*/ 181642 w 181641"/>
                <a:gd name="connsiteY4" fmla="*/ 625030 h 625030"/>
                <a:gd name="connsiteX5" fmla="*/ 19050 w 181641"/>
                <a:gd name="connsiteY5" fmla="*/ 625030 h 625030"/>
                <a:gd name="connsiteX6" fmla="*/ 0 w 181641"/>
                <a:gd name="connsiteY6" fmla="*/ 605980 h 625030"/>
                <a:gd name="connsiteX7" fmla="*/ 0 w 181641"/>
                <a:gd name="connsiteY7" fmla="*/ 19050 h 625030"/>
                <a:gd name="connsiteX8" fmla="*/ 19050 w 181641"/>
                <a:gd name="connsiteY8" fmla="*/ 0 h 6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625030">
                  <a:moveTo>
                    <a:pt x="19050" y="0"/>
                  </a:moveTo>
                  <a:lnTo>
                    <a:pt x="181642" y="0"/>
                  </a:lnTo>
                  <a:lnTo>
                    <a:pt x="181642" y="0"/>
                  </a:lnTo>
                  <a:lnTo>
                    <a:pt x="181642" y="625030"/>
                  </a:lnTo>
                  <a:lnTo>
                    <a:pt x="181642" y="625030"/>
                  </a:lnTo>
                  <a:lnTo>
                    <a:pt x="19050" y="625030"/>
                  </a:lnTo>
                  <a:cubicBezTo>
                    <a:pt x="8529" y="625030"/>
                    <a:pt x="0" y="616501"/>
                    <a:pt x="0" y="605980"/>
                  </a:cubicBezTo>
                  <a:lnTo>
                    <a:pt x="0" y="19050"/>
                  </a:lnTo>
                  <a:cubicBezTo>
                    <a:pt x="0" y="8529"/>
                    <a:pt x="8529" y="0"/>
                    <a:pt x="19050" y="0"/>
                  </a:cubicBezTo>
                  <a:close/>
                </a:path>
              </a:pathLst>
            </a:custGeom>
            <a:noFill/>
            <a:ln w="19050" cap="flat">
              <a:solidFill>
                <a:srgbClr val="F1F2F2"/>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8E3DD8E7-F4CE-4D38-BDF5-10380407380B}"/>
                </a:ext>
              </a:extLst>
            </p:cNvPr>
            <p:cNvSpPr/>
            <p:nvPr/>
          </p:nvSpPr>
          <p:spPr>
            <a:xfrm>
              <a:off x="20977424" y="-756570"/>
              <a:ext cx="181641" cy="895350"/>
            </a:xfrm>
            <a:custGeom>
              <a:avLst/>
              <a:gdLst>
                <a:gd name="connsiteX0" fmla="*/ 19050 w 181641"/>
                <a:gd name="connsiteY0" fmla="*/ 0 h 895350"/>
                <a:gd name="connsiteX1" fmla="*/ 162592 w 181641"/>
                <a:gd name="connsiteY1" fmla="*/ 0 h 895350"/>
                <a:gd name="connsiteX2" fmla="*/ 181642 w 181641"/>
                <a:gd name="connsiteY2" fmla="*/ 19050 h 895350"/>
                <a:gd name="connsiteX3" fmla="*/ 181642 w 181641"/>
                <a:gd name="connsiteY3" fmla="*/ 895350 h 895350"/>
                <a:gd name="connsiteX4" fmla="*/ 181642 w 181641"/>
                <a:gd name="connsiteY4" fmla="*/ 895350 h 895350"/>
                <a:gd name="connsiteX5" fmla="*/ 0 w 181641"/>
                <a:gd name="connsiteY5" fmla="*/ 895350 h 895350"/>
                <a:gd name="connsiteX6" fmla="*/ 0 w 181641"/>
                <a:gd name="connsiteY6" fmla="*/ 895350 h 895350"/>
                <a:gd name="connsiteX7" fmla="*/ 0 w 181641"/>
                <a:gd name="connsiteY7" fmla="*/ 19050 h 895350"/>
                <a:gd name="connsiteX8" fmla="*/ 19050 w 18164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895350">
                  <a:moveTo>
                    <a:pt x="19050" y="0"/>
                  </a:moveTo>
                  <a:lnTo>
                    <a:pt x="162592" y="0"/>
                  </a:lnTo>
                  <a:cubicBezTo>
                    <a:pt x="173113" y="0"/>
                    <a:pt x="181642" y="8529"/>
                    <a:pt x="181642" y="19050"/>
                  </a:cubicBezTo>
                  <a:lnTo>
                    <a:pt x="181642" y="895350"/>
                  </a:lnTo>
                  <a:lnTo>
                    <a:pt x="181642" y="895350"/>
                  </a:lnTo>
                  <a:lnTo>
                    <a:pt x="0" y="895350"/>
                  </a:lnTo>
                  <a:lnTo>
                    <a:pt x="0" y="895350"/>
                  </a:lnTo>
                  <a:lnTo>
                    <a:pt x="0" y="19050"/>
                  </a:lnTo>
                  <a:cubicBezTo>
                    <a:pt x="0" y="8529"/>
                    <a:pt x="8529" y="0"/>
                    <a:pt x="19050" y="0"/>
                  </a:cubicBezTo>
                  <a:close/>
                </a:path>
              </a:pathLst>
            </a:custGeom>
            <a:noFill/>
            <a:ln w="19050" cap="flat">
              <a:solidFill>
                <a:srgbClr val="F1F2F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91B44DED-7219-4D75-BC78-C3040CC5D0D0}"/>
                </a:ext>
              </a:extLst>
            </p:cNvPr>
            <p:cNvSpPr/>
            <p:nvPr/>
          </p:nvSpPr>
          <p:spPr>
            <a:xfrm>
              <a:off x="21560449" y="-537305"/>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5EDA67D-FE2B-4836-8B7C-E950B9917232}"/>
                </a:ext>
              </a:extLst>
            </p:cNvPr>
            <p:cNvSpPr/>
            <p:nvPr/>
          </p:nvSpPr>
          <p:spPr>
            <a:xfrm>
              <a:off x="21197452" y="260508"/>
              <a:ext cx="941165" cy="9525"/>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19050" cap="flat">
              <a:solidFill>
                <a:srgbClr val="F1F2F2"/>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B836D4F3-251D-4E34-B05C-0E2345348A10}"/>
                </a:ext>
              </a:extLst>
            </p:cNvPr>
            <p:cNvSpPr/>
            <p:nvPr/>
          </p:nvSpPr>
          <p:spPr>
            <a:xfrm>
              <a:off x="21348994" y="-345566"/>
              <a:ext cx="638079" cy="606075"/>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19050" cap="flat">
              <a:solidFill>
                <a:srgbClr val="F1F2F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F7C3FC28-87E2-4946-94B7-7AB0AB41DD84}"/>
                </a:ext>
              </a:extLst>
            </p:cNvPr>
            <p:cNvSpPr/>
            <p:nvPr/>
          </p:nvSpPr>
          <p:spPr>
            <a:xfrm>
              <a:off x="21159161" y="-299085"/>
              <a:ext cx="181546" cy="215836"/>
            </a:xfrm>
            <a:custGeom>
              <a:avLst/>
              <a:gdLst>
                <a:gd name="connsiteX0" fmla="*/ 0 w 181546"/>
                <a:gd name="connsiteY0" fmla="*/ 0 h 215836"/>
                <a:gd name="connsiteX1" fmla="*/ 144875 w 181546"/>
                <a:gd name="connsiteY1" fmla="*/ 0 h 215836"/>
                <a:gd name="connsiteX2" fmla="*/ 181546 w 181546"/>
                <a:gd name="connsiteY2" fmla="*/ 36671 h 215836"/>
                <a:gd name="connsiteX3" fmla="*/ 181546 w 181546"/>
                <a:gd name="connsiteY3" fmla="*/ 215836 h 215836"/>
              </a:gdLst>
              <a:ahLst/>
              <a:cxnLst>
                <a:cxn ang="0">
                  <a:pos x="connsiteX0" y="connsiteY0"/>
                </a:cxn>
                <a:cxn ang="0">
                  <a:pos x="connsiteX1" y="connsiteY1"/>
                </a:cxn>
                <a:cxn ang="0">
                  <a:pos x="connsiteX2" y="connsiteY2"/>
                </a:cxn>
                <a:cxn ang="0">
                  <a:pos x="connsiteX3" y="connsiteY3"/>
                </a:cxn>
              </a:cxnLst>
              <a:rect l="l" t="t" r="r" b="b"/>
              <a:pathLst>
                <a:path w="181546" h="215836">
                  <a:moveTo>
                    <a:pt x="0" y="0"/>
                  </a:moveTo>
                  <a:lnTo>
                    <a:pt x="144875" y="0"/>
                  </a:lnTo>
                  <a:cubicBezTo>
                    <a:pt x="165128" y="0"/>
                    <a:pt x="181546" y="16418"/>
                    <a:pt x="181546" y="36671"/>
                  </a:cubicBezTo>
                  <a:lnTo>
                    <a:pt x="181546" y="215836"/>
                  </a:lnTo>
                </a:path>
              </a:pathLst>
            </a:custGeom>
            <a:noFill/>
            <a:ln w="19050" cap="flat">
              <a:solidFill>
                <a:srgbClr val="F1F2F2"/>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375E5501-E79F-452A-A492-8FA911446E08}"/>
                </a:ext>
              </a:extLst>
            </p:cNvPr>
            <p:cNvSpPr/>
            <p:nvPr/>
          </p:nvSpPr>
          <p:spPr>
            <a:xfrm>
              <a:off x="21342119" y="-1022510"/>
              <a:ext cx="759727" cy="761620"/>
            </a:xfrm>
            <a:custGeom>
              <a:avLst/>
              <a:gdLst>
                <a:gd name="connsiteX0" fmla="*/ 342441 w 759727"/>
                <a:gd name="connsiteY0" fmla="*/ 761621 h 761620"/>
                <a:gd name="connsiteX1" fmla="*/ 1255 w 759727"/>
                <a:gd name="connsiteY1" fmla="*/ 406338 h 761620"/>
                <a:gd name="connsiteX2" fmla="*/ 382255 w 759727"/>
                <a:gd name="connsiteY2" fmla="*/ 2 h 761620"/>
                <a:gd name="connsiteX3" fmla="*/ 634382 w 759727"/>
                <a:gd name="connsiteY3" fmla="*/ 666752 h 761620"/>
              </a:gdLst>
              <a:ahLst/>
              <a:cxnLst>
                <a:cxn ang="0">
                  <a:pos x="connsiteX0" y="connsiteY0"/>
                </a:cxn>
                <a:cxn ang="0">
                  <a:pos x="connsiteX1" y="connsiteY1"/>
                </a:cxn>
                <a:cxn ang="0">
                  <a:pos x="connsiteX2" y="connsiteY2"/>
                </a:cxn>
                <a:cxn ang="0">
                  <a:pos x="connsiteX3" y="connsiteY3"/>
                </a:cxn>
              </a:cxnLst>
              <a:rect l="l" t="t" r="r" b="b"/>
              <a:pathLst>
                <a:path w="759727" h="761620">
                  <a:moveTo>
                    <a:pt x="342441" y="761621"/>
                  </a:moveTo>
                  <a:cubicBezTo>
                    <a:pt x="342441" y="761621"/>
                    <a:pt x="33355" y="735046"/>
                    <a:pt x="1255" y="406338"/>
                  </a:cubicBezTo>
                  <a:cubicBezTo>
                    <a:pt x="-14556" y="243366"/>
                    <a:pt x="119365" y="-760"/>
                    <a:pt x="382255" y="2"/>
                  </a:cubicBezTo>
                  <a:cubicBezTo>
                    <a:pt x="719631" y="954"/>
                    <a:pt x="894796" y="429865"/>
                    <a:pt x="634382" y="666752"/>
                  </a:cubicBezTo>
                </a:path>
              </a:pathLst>
            </a:custGeom>
            <a:noFill/>
            <a:ln w="19050" cap="flat">
              <a:solidFill>
                <a:srgbClr val="527FFF"/>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B08064FE-0614-4AA6-B386-CF9846B30605}"/>
                </a:ext>
              </a:extLst>
            </p:cNvPr>
            <p:cNvSpPr/>
            <p:nvPr/>
          </p:nvSpPr>
          <p:spPr>
            <a:xfrm>
              <a:off x="21723994" y="-1019556"/>
              <a:ext cx="9525" cy="403383"/>
            </a:xfrm>
            <a:custGeom>
              <a:avLst/>
              <a:gdLst>
                <a:gd name="connsiteX0" fmla="*/ 0 w 9525"/>
                <a:gd name="connsiteY0" fmla="*/ 0 h 403383"/>
                <a:gd name="connsiteX1" fmla="*/ 0 w 9525"/>
                <a:gd name="connsiteY1" fmla="*/ 403384 h 403383"/>
              </a:gdLst>
              <a:ahLst/>
              <a:cxnLst>
                <a:cxn ang="0">
                  <a:pos x="connsiteX0" y="connsiteY0"/>
                </a:cxn>
                <a:cxn ang="0">
                  <a:pos x="connsiteX1" y="connsiteY1"/>
                </a:cxn>
              </a:cxnLst>
              <a:rect l="l" t="t" r="r" b="b"/>
              <a:pathLst>
                <a:path w="9525" h="403383">
                  <a:moveTo>
                    <a:pt x="0" y="0"/>
                  </a:moveTo>
                  <a:lnTo>
                    <a:pt x="0" y="403384"/>
                  </a:lnTo>
                </a:path>
              </a:pathLst>
            </a:custGeom>
            <a:ln w="19050" cap="flat">
              <a:solidFill>
                <a:srgbClr val="527FFF"/>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76DDA946-5407-4857-95EF-9235EFFD36B2}"/>
                </a:ext>
              </a:extLst>
            </p:cNvPr>
            <p:cNvSpPr/>
            <p:nvPr/>
          </p:nvSpPr>
          <p:spPr>
            <a:xfrm>
              <a:off x="21723994" y="-616172"/>
              <a:ext cx="270605" cy="253174"/>
            </a:xfrm>
            <a:custGeom>
              <a:avLst/>
              <a:gdLst>
                <a:gd name="connsiteX0" fmla="*/ 0 w 270605"/>
                <a:gd name="connsiteY0" fmla="*/ 0 h 253174"/>
                <a:gd name="connsiteX1" fmla="*/ 270605 w 270605"/>
                <a:gd name="connsiteY1" fmla="*/ 253175 h 253174"/>
              </a:gdLst>
              <a:ahLst/>
              <a:cxnLst>
                <a:cxn ang="0">
                  <a:pos x="connsiteX0" y="connsiteY0"/>
                </a:cxn>
                <a:cxn ang="0">
                  <a:pos x="connsiteX1" y="connsiteY1"/>
                </a:cxn>
              </a:cxnLst>
              <a:rect l="l" t="t" r="r" b="b"/>
              <a:pathLst>
                <a:path w="270605" h="253174">
                  <a:moveTo>
                    <a:pt x="0" y="0"/>
                  </a:moveTo>
                  <a:lnTo>
                    <a:pt x="270605" y="253175"/>
                  </a:lnTo>
                </a:path>
              </a:pathLst>
            </a:custGeom>
            <a:ln w="19050" cap="flat">
              <a:solidFill>
                <a:srgbClr val="527FFF"/>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C5644605-E8CA-4158-8990-30538804F31B}"/>
                </a:ext>
              </a:extLst>
            </p:cNvPr>
            <p:cNvSpPr/>
            <p:nvPr/>
          </p:nvSpPr>
          <p:spPr>
            <a:xfrm>
              <a:off x="21343470" y="-897826"/>
              <a:ext cx="659130" cy="281654"/>
            </a:xfrm>
            <a:custGeom>
              <a:avLst/>
              <a:gdLst>
                <a:gd name="connsiteX0" fmla="*/ 659130 w 659130"/>
                <a:gd name="connsiteY0" fmla="*/ 0 h 281654"/>
                <a:gd name="connsiteX1" fmla="*/ 380524 w 659130"/>
                <a:gd name="connsiteY1" fmla="*/ 281654 h 281654"/>
                <a:gd name="connsiteX2" fmla="*/ 0 w 659130"/>
                <a:gd name="connsiteY2" fmla="*/ 281654 h 281654"/>
              </a:gdLst>
              <a:ahLst/>
              <a:cxnLst>
                <a:cxn ang="0">
                  <a:pos x="connsiteX0" y="connsiteY0"/>
                </a:cxn>
                <a:cxn ang="0">
                  <a:pos x="connsiteX1" y="connsiteY1"/>
                </a:cxn>
                <a:cxn ang="0">
                  <a:pos x="connsiteX2" y="connsiteY2"/>
                </a:cxn>
              </a:cxnLst>
              <a:rect l="l" t="t" r="r" b="b"/>
              <a:pathLst>
                <a:path w="659130" h="281654">
                  <a:moveTo>
                    <a:pt x="659130" y="0"/>
                  </a:moveTo>
                  <a:lnTo>
                    <a:pt x="380524" y="281654"/>
                  </a:lnTo>
                  <a:lnTo>
                    <a:pt x="0" y="281654"/>
                  </a:lnTo>
                </a:path>
              </a:pathLst>
            </a:custGeom>
            <a:noFill/>
            <a:ln w="19050" cap="flat">
              <a:solidFill>
                <a:srgbClr val="527FFF"/>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FDFE8A1C-EDDE-4F98-AA33-D939E11ABBE9}"/>
                </a:ext>
              </a:extLst>
            </p:cNvPr>
            <p:cNvSpPr/>
            <p:nvPr/>
          </p:nvSpPr>
          <p:spPr>
            <a:xfrm>
              <a:off x="21095058" y="138779"/>
              <a:ext cx="173164" cy="9525"/>
            </a:xfrm>
            <a:custGeom>
              <a:avLst/>
              <a:gdLst>
                <a:gd name="connsiteX0" fmla="*/ 173165 w 173164"/>
                <a:gd name="connsiteY0" fmla="*/ 0 h 9525"/>
                <a:gd name="connsiteX1" fmla="*/ 0 w 173164"/>
                <a:gd name="connsiteY1" fmla="*/ 0 h 9525"/>
              </a:gdLst>
              <a:ahLst/>
              <a:cxnLst>
                <a:cxn ang="0">
                  <a:pos x="connsiteX0" y="connsiteY0"/>
                </a:cxn>
                <a:cxn ang="0">
                  <a:pos x="connsiteX1" y="connsiteY1"/>
                </a:cxn>
              </a:cxnLst>
              <a:rect l="l" t="t" r="r" b="b"/>
              <a:pathLst>
                <a:path w="173164" h="9525">
                  <a:moveTo>
                    <a:pt x="173165" y="0"/>
                  </a:moveTo>
                  <a:lnTo>
                    <a:pt x="0" y="0"/>
                  </a:lnTo>
                </a:path>
              </a:pathLst>
            </a:custGeom>
            <a:ln w="19050" cap="flat">
              <a:solidFill>
                <a:srgbClr val="F1F2F2"/>
              </a:solidFill>
              <a:prstDash val="solid"/>
              <a:round/>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96B98217-6CA6-4B98-8F82-1F34B30D236B}"/>
              </a:ext>
            </a:extLst>
          </p:cNvPr>
          <p:cNvCxnSpPr>
            <a:cxnSpLocks/>
          </p:cNvCxnSpPr>
          <p:nvPr/>
        </p:nvCxnSpPr>
        <p:spPr>
          <a:xfrm flipV="1">
            <a:off x="584200" y="2686756"/>
            <a:ext cx="8101476" cy="81125"/>
          </a:xfrm>
          <a:prstGeom prst="line">
            <a:avLst/>
          </a:prstGeom>
          <a:ln w="9525" cap="rnd">
            <a:solidFill>
              <a:schemeClr val="bg1">
                <a:lumMod val="75000"/>
                <a:lumOff val="25000"/>
              </a:schemeClr>
            </a:solidFill>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CF6F958-3994-4DD8-9B19-CE50F072FB53}"/>
              </a:ext>
            </a:extLst>
          </p:cNvPr>
          <p:cNvCxnSpPr>
            <a:cxnSpLocks/>
          </p:cNvCxnSpPr>
          <p:nvPr/>
        </p:nvCxnSpPr>
        <p:spPr>
          <a:xfrm>
            <a:off x="584200" y="4634781"/>
            <a:ext cx="8101476" cy="0"/>
          </a:xfrm>
          <a:prstGeom prst="line">
            <a:avLst/>
          </a:prstGeom>
          <a:ln w="9525" cap="rnd">
            <a:solidFill>
              <a:schemeClr val="bg1">
                <a:lumMod val="75000"/>
                <a:lumOff val="25000"/>
              </a:schemeClr>
            </a:solidFill>
            <a:miter lim="800000"/>
            <a:headEnd w="lg" len="lg"/>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9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3.125E-6 3.7037E-6 L 0.00013 0.05764 " pathEditMode="relative" rAng="0" ptsTypes="AA">
                                      <p:cBhvr>
                                        <p:cTn id="9" dur="500" spd="-100000" fill="hold"/>
                                        <p:tgtEl>
                                          <p:spTgt spid="15"/>
                                        </p:tgtEl>
                                        <p:attrNameLst>
                                          <p:attrName>ppt_x</p:attrName>
                                          <p:attrName>ppt_y</p:attrName>
                                        </p:attrNameLst>
                                      </p:cBhvr>
                                      <p:rCtr x="0" y="287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3.125E-6 3.7037E-6 L 0.00013 0.05764 " pathEditMode="relative" rAng="0" ptsTypes="AA">
                                      <p:cBhvr>
                                        <p:cTn id="14" dur="500" spd="-100000" fill="hold"/>
                                        <p:tgtEl>
                                          <p:spTgt spid="14"/>
                                        </p:tgtEl>
                                        <p:attrNameLst>
                                          <p:attrName>ppt_x</p:attrName>
                                          <p:attrName>ppt_y</p:attrName>
                                        </p:attrNameLst>
                                      </p:cBhvr>
                                      <p:rCtr x="0" y="2870"/>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grpId="1" nodeType="withEffect">
                                  <p:stCondLst>
                                    <p:cond delay="0"/>
                                  </p:stCondLst>
                                  <p:childTnLst>
                                    <p:animMotion origin="layout" path="M 3.125E-6 3.7037E-6 L 0.00013 0.05764 " pathEditMode="relative" rAng="0" ptsTypes="AA">
                                      <p:cBhvr>
                                        <p:cTn id="19" dur="500" spd="-100000" fill="hold"/>
                                        <p:tgtEl>
                                          <p:spTgt spid="56"/>
                                        </p:tgtEl>
                                        <p:attrNameLst>
                                          <p:attrName>ppt_x</p:attrName>
                                          <p:attrName>ppt_y</p:attrName>
                                        </p:attrNameLst>
                                      </p:cBhvr>
                                      <p:rCtr x="0" y="2870"/>
                                    </p:animMotion>
                                  </p:childTnLst>
                                </p:cTn>
                              </p:par>
                              <p:par>
                                <p:cTn id="20" presetID="10" presetClass="entr" presetSubtype="0" fill="hold" nodeType="withEffect">
                                  <p:stCondLst>
                                    <p:cond delay="2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nodeType="withEffect">
                                  <p:stCondLst>
                                    <p:cond delay="250"/>
                                  </p:stCondLst>
                                  <p:childTnLst>
                                    <p:animMotion origin="layout" path="M 3.125E-6 3.7037E-6 L 0.00013 0.05764 " pathEditMode="relative" rAng="0" ptsTypes="AA">
                                      <p:cBhvr>
                                        <p:cTn id="24" dur="500" spd="-100000" fill="hold"/>
                                        <p:tgtEl>
                                          <p:spTgt spid="43"/>
                                        </p:tgtEl>
                                        <p:attrNameLst>
                                          <p:attrName>ppt_x</p:attrName>
                                          <p:attrName>ppt_y</p:attrName>
                                        </p:attrNameLst>
                                      </p:cBhvr>
                                      <p:rCtr x="0" y="2870"/>
                                    </p:animMotion>
                                  </p:childTnLst>
                                </p:cTn>
                              </p:par>
                              <p:par>
                                <p:cTn id="25" presetID="10" presetClass="entr" presetSubtype="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50"/>
                                  </p:stCondLst>
                                  <p:childTnLst>
                                    <p:animMotion origin="layout" path="M 3.125E-6 3.7037E-6 L 0.00013 0.05764 " pathEditMode="relative" rAng="0" ptsTypes="AA">
                                      <p:cBhvr>
                                        <p:cTn id="29" dur="500" spd="-100000" fill="hold"/>
                                        <p:tgtEl>
                                          <p:spTgt spid="9"/>
                                        </p:tgtEl>
                                        <p:attrNameLst>
                                          <p:attrName>ppt_x</p:attrName>
                                          <p:attrName>ppt_y</p:attrName>
                                        </p:attrNameLst>
                                      </p:cBhvr>
                                      <p:rCtr x="0" y="2870"/>
                                    </p:animMotion>
                                  </p:childTnLst>
                                </p:cTn>
                              </p:par>
                              <p:par>
                                <p:cTn id="30" presetID="10" presetClass="entr" presetSubtype="0" fill="hold" grpId="0" nodeType="withEffect">
                                  <p:stCondLst>
                                    <p:cond delay="25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42" presetClass="path" presetSubtype="0" decel="100000" fill="hold" grpId="1" nodeType="withEffect">
                                  <p:stCondLst>
                                    <p:cond delay="250"/>
                                  </p:stCondLst>
                                  <p:childTnLst>
                                    <p:animMotion origin="layout" path="M 3.125E-6 3.7037E-6 L 0.00013 0.05764 " pathEditMode="relative" rAng="0" ptsTypes="AA">
                                      <p:cBhvr>
                                        <p:cTn id="34" dur="500" spd="-100000" fill="hold"/>
                                        <p:tgtEl>
                                          <p:spTgt spid="47"/>
                                        </p:tgtEl>
                                        <p:attrNameLst>
                                          <p:attrName>ppt_x</p:attrName>
                                          <p:attrName>ppt_y</p:attrName>
                                        </p:attrNameLst>
                                      </p:cBhvr>
                                      <p:rCtr x="0" y="2870"/>
                                    </p:animMotion>
                                  </p:childTnLst>
                                </p:cTn>
                              </p:par>
                              <p:par>
                                <p:cTn id="35" presetID="10" presetClass="entr" presetSubtype="0" fill="hold" grpId="0"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250"/>
                                  </p:stCondLst>
                                  <p:childTnLst>
                                    <p:animMotion origin="layout" path="M 3.125E-6 3.7037E-6 L 0.00013 0.05764 " pathEditMode="relative" rAng="0" ptsTypes="AA">
                                      <p:cBhvr>
                                        <p:cTn id="39" dur="500" spd="-100000" fill="hold"/>
                                        <p:tgtEl>
                                          <p:spTgt spid="29"/>
                                        </p:tgtEl>
                                        <p:attrNameLst>
                                          <p:attrName>ppt_x</p:attrName>
                                          <p:attrName>ppt_y</p:attrName>
                                        </p:attrNameLst>
                                      </p:cBhvr>
                                      <p:rCtr x="0" y="2870"/>
                                    </p:animMotion>
                                  </p:childTnLst>
                                </p:cTn>
                              </p:par>
                              <p:par>
                                <p:cTn id="40" presetID="10" presetClass="entr" presetSubtype="0" fill="hold" grpId="0" nodeType="withEffect">
                                  <p:stCondLst>
                                    <p:cond delay="25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42" presetClass="path" presetSubtype="0" decel="100000" fill="hold" grpId="1" nodeType="withEffect">
                                  <p:stCondLst>
                                    <p:cond delay="250"/>
                                  </p:stCondLst>
                                  <p:childTnLst>
                                    <p:animMotion origin="layout" path="M 3.125E-6 3.7037E-6 L 0.00013 0.05764 " pathEditMode="relative" rAng="0" ptsTypes="AA">
                                      <p:cBhvr>
                                        <p:cTn id="47" dur="500" spd="-100000" fill="hold"/>
                                        <p:tgtEl>
                                          <p:spTgt spid="2"/>
                                        </p:tgtEl>
                                        <p:attrNameLst>
                                          <p:attrName>ppt_x</p:attrName>
                                          <p:attrName>ppt_y</p:attrName>
                                        </p:attrNameLst>
                                      </p:cBhvr>
                                      <p:rCtr x="0" y="2870"/>
                                    </p:animMotion>
                                  </p:childTnLst>
                                </p:cTn>
                              </p:par>
                              <p:par>
                                <p:cTn id="48" presetID="42" presetClass="path" presetSubtype="0" decel="100000" fill="hold" grpId="1" nodeType="withEffect">
                                  <p:stCondLst>
                                    <p:cond delay="250"/>
                                  </p:stCondLst>
                                  <p:childTnLst>
                                    <p:animMotion origin="layout" path="M 3.125E-6 3.7037E-6 L 0.00013 0.05764 " pathEditMode="relative" rAng="0" ptsTypes="AA">
                                      <p:cBhvr>
                                        <p:cTn id="49" dur="500" spd="-100000" fill="hold"/>
                                        <p:tgtEl>
                                          <p:spTgt spid="48"/>
                                        </p:tgtEl>
                                        <p:attrNameLst>
                                          <p:attrName>ppt_x</p:attrName>
                                          <p:attrName>ppt_y</p:attrName>
                                        </p:attrNameLst>
                                      </p:cBhvr>
                                      <p:rCtr x="0" y="2870"/>
                                    </p:animMotion>
                                  </p:childTnLst>
                                </p:cTn>
                              </p:par>
                              <p:par>
                                <p:cTn id="50" presetID="10" presetClass="entr" presetSubtype="0" fill="hold" nodeType="withEffect">
                                  <p:stCondLst>
                                    <p:cond delay="50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42" presetClass="path" presetSubtype="0" decel="100000" fill="hold" nodeType="withEffect">
                                  <p:stCondLst>
                                    <p:cond delay="500"/>
                                  </p:stCondLst>
                                  <p:childTnLst>
                                    <p:animMotion origin="layout" path="M 3.125E-6 3.7037E-6 L 0.00013 0.05764 " pathEditMode="relative" rAng="0" ptsTypes="AA">
                                      <p:cBhvr>
                                        <p:cTn id="54" dur="500" spd="-100000" fill="hold"/>
                                        <p:tgtEl>
                                          <p:spTgt spid="62"/>
                                        </p:tgtEl>
                                        <p:attrNameLst>
                                          <p:attrName>ppt_x</p:attrName>
                                          <p:attrName>ppt_y</p:attrName>
                                        </p:attrNameLst>
                                      </p:cBhvr>
                                      <p:rCtr x="0" y="2870"/>
                                    </p:animMotion>
                                  </p:childTnLst>
                                </p:cTn>
                              </p:par>
                              <p:par>
                                <p:cTn id="55" presetID="10" presetClass="entr" presetSubtype="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grpId="1" nodeType="withEffect">
                                  <p:stCondLst>
                                    <p:cond delay="500"/>
                                  </p:stCondLst>
                                  <p:childTnLst>
                                    <p:animMotion origin="layout" path="M 3.125E-6 3.7037E-6 L 0.00013 0.05764 " pathEditMode="relative" rAng="0" ptsTypes="AA">
                                      <p:cBhvr>
                                        <p:cTn id="59" dur="500" spd="-100000" fill="hold"/>
                                        <p:tgtEl>
                                          <p:spTgt spid="10"/>
                                        </p:tgtEl>
                                        <p:attrNameLst>
                                          <p:attrName>ppt_x</p:attrName>
                                          <p:attrName>ppt_y</p:attrName>
                                        </p:attrNameLst>
                                      </p:cBhvr>
                                      <p:rCtr x="0" y="2870"/>
                                    </p:animMotion>
                                  </p:childTnLst>
                                </p:cTn>
                              </p:par>
                              <p:par>
                                <p:cTn id="60" presetID="10" presetClass="entr" presetSubtype="0" fill="hold" grpId="0" nodeType="withEffect">
                                  <p:stCondLst>
                                    <p:cond delay="50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42" presetClass="path" presetSubtype="0" decel="100000" fill="hold" grpId="1" nodeType="withEffect">
                                  <p:stCondLst>
                                    <p:cond delay="500"/>
                                  </p:stCondLst>
                                  <p:childTnLst>
                                    <p:animMotion origin="layout" path="M 3.125E-6 3.7037E-6 L 0.00013 0.05764 " pathEditMode="relative" rAng="0" ptsTypes="AA">
                                      <p:cBhvr>
                                        <p:cTn id="64" dur="500" spd="-100000" fill="hold"/>
                                        <p:tgtEl>
                                          <p:spTgt spid="53"/>
                                        </p:tgtEl>
                                        <p:attrNameLst>
                                          <p:attrName>ppt_x</p:attrName>
                                          <p:attrName>ppt_y</p:attrName>
                                        </p:attrNameLst>
                                      </p:cBhvr>
                                      <p:rCtr x="0" y="2870"/>
                                    </p:animMotion>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22" presetClass="entr" presetSubtype="8"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4" grpId="0"/>
      <p:bldP spid="14" grpId="1"/>
      <p:bldP spid="29" grpId="0"/>
      <p:bldP spid="29" grpId="1"/>
      <p:bldP spid="47" grpId="0"/>
      <p:bldP spid="47" grpId="1"/>
      <p:bldP spid="48" grpId="0"/>
      <p:bldP spid="48" grpId="1"/>
      <p:bldP spid="53" grpId="0"/>
      <p:bldP spid="53" grpId="1"/>
      <p:bldP spid="56" grpId="0"/>
      <p:bldP spid="56"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3ACA-D533-4AD2-A4C4-C3FC689886B2}"/>
              </a:ext>
            </a:extLst>
          </p:cNvPr>
          <p:cNvSpPr>
            <a:spLocks noGrp="1"/>
          </p:cNvSpPr>
          <p:nvPr>
            <p:ph type="title"/>
          </p:nvPr>
        </p:nvSpPr>
        <p:spPr/>
        <p:txBody>
          <a:bodyPr/>
          <a:lstStyle/>
          <a:p>
            <a:r>
              <a:rPr lang="en-US" dirty="0"/>
              <a:t>What aspiring data scientists need</a:t>
            </a:r>
          </a:p>
        </p:txBody>
      </p:sp>
      <p:sp>
        <p:nvSpPr>
          <p:cNvPr id="3" name="Text Placeholder 2">
            <a:extLst>
              <a:ext uri="{FF2B5EF4-FFF2-40B4-BE49-F238E27FC236}">
                <a16:creationId xmlns:a16="http://schemas.microsoft.com/office/drawing/2014/main" id="{7C194B21-6EB1-4454-9490-30FFBC32FB4E}"/>
              </a:ext>
            </a:extLst>
          </p:cNvPr>
          <p:cNvSpPr>
            <a:spLocks noGrp="1"/>
          </p:cNvSpPr>
          <p:nvPr>
            <p:ph type="body" sz="quarter" idx="4294967295"/>
          </p:nvPr>
        </p:nvSpPr>
        <p:spPr>
          <a:xfrm>
            <a:off x="686697" y="1477801"/>
            <a:ext cx="5994400" cy="4289593"/>
          </a:xfrm>
        </p:spPr>
        <p:txBody>
          <a:bodyPr/>
          <a:lstStyle/>
          <a:p>
            <a:pPr marL="0" indent="0">
              <a:lnSpc>
                <a:spcPct val="100000"/>
              </a:lnSpc>
              <a:spcAft>
                <a:spcPts val="2400"/>
              </a:spcAft>
              <a:buNone/>
            </a:pPr>
            <a:r>
              <a:rPr lang="en-US" sz="2000" dirty="0" err="1"/>
              <a:t>Jupyter</a:t>
            </a:r>
            <a:r>
              <a:rPr lang="en-US" sz="2000" dirty="0"/>
              <a:t> notebook environment</a:t>
            </a:r>
          </a:p>
          <a:p>
            <a:pPr marL="0" indent="0">
              <a:lnSpc>
                <a:spcPct val="100000"/>
              </a:lnSpc>
              <a:spcAft>
                <a:spcPts val="2400"/>
              </a:spcAft>
              <a:buNone/>
            </a:pPr>
            <a:r>
              <a:rPr lang="en-US" sz="2000" dirty="0"/>
              <a:t>Easy to get started</a:t>
            </a:r>
          </a:p>
          <a:p>
            <a:pPr marL="0" indent="0">
              <a:lnSpc>
                <a:spcPct val="100000"/>
              </a:lnSpc>
              <a:spcAft>
                <a:spcPts val="2400"/>
              </a:spcAft>
              <a:buNone/>
            </a:pPr>
            <a:r>
              <a:rPr lang="en-US" sz="2000" dirty="0"/>
              <a:t>Satisfactory compute</a:t>
            </a:r>
          </a:p>
          <a:p>
            <a:pPr marL="0" indent="0">
              <a:lnSpc>
                <a:spcPct val="100000"/>
              </a:lnSpc>
              <a:spcAft>
                <a:spcPts val="2400"/>
              </a:spcAft>
              <a:buNone/>
            </a:pPr>
            <a:r>
              <a:rPr lang="en-US" sz="2000" dirty="0"/>
              <a:t>Time to code</a:t>
            </a:r>
          </a:p>
          <a:p>
            <a:pPr marL="0" indent="0">
              <a:lnSpc>
                <a:spcPct val="100000"/>
              </a:lnSpc>
              <a:spcAft>
                <a:spcPts val="2400"/>
              </a:spcAft>
              <a:buNone/>
            </a:pPr>
            <a:r>
              <a:rPr lang="en-US" sz="2000" dirty="0"/>
              <a:t>Version control management</a:t>
            </a:r>
          </a:p>
          <a:p>
            <a:pPr marL="0" indent="0">
              <a:lnSpc>
                <a:spcPct val="100000"/>
              </a:lnSpc>
              <a:spcAft>
                <a:spcPts val="2400"/>
              </a:spcAft>
              <a:buNone/>
            </a:pPr>
            <a:r>
              <a:rPr lang="en-US" sz="2000" dirty="0"/>
              <a:t>Supportive community</a:t>
            </a:r>
          </a:p>
          <a:p>
            <a:pPr marL="0" indent="0">
              <a:lnSpc>
                <a:spcPct val="100000"/>
              </a:lnSpc>
              <a:spcAft>
                <a:spcPts val="2400"/>
              </a:spcAft>
              <a:buNone/>
            </a:pPr>
            <a:r>
              <a:rPr lang="en-US" sz="2000" dirty="0"/>
              <a:t>Full support of shell commands</a:t>
            </a:r>
          </a:p>
          <a:p>
            <a:pPr marL="0" indent="0">
              <a:lnSpc>
                <a:spcPct val="100000"/>
              </a:lnSpc>
              <a:spcAft>
                <a:spcPts val="2400"/>
              </a:spcAft>
              <a:buNone/>
            </a:pPr>
            <a:endParaRPr lang="en-US" sz="2000" dirty="0"/>
          </a:p>
        </p:txBody>
      </p:sp>
      <p:sp>
        <p:nvSpPr>
          <p:cNvPr id="5" name="Text Placeholder 2">
            <a:extLst>
              <a:ext uri="{FF2B5EF4-FFF2-40B4-BE49-F238E27FC236}">
                <a16:creationId xmlns:a16="http://schemas.microsoft.com/office/drawing/2014/main" id="{0B1DACC7-25E5-4F8C-B37D-B280B8290830}"/>
              </a:ext>
            </a:extLst>
          </p:cNvPr>
          <p:cNvSpPr txBox="1">
            <a:spLocks/>
          </p:cNvSpPr>
          <p:nvPr/>
        </p:nvSpPr>
        <p:spPr>
          <a:xfrm>
            <a:off x="7708749" y="1477801"/>
            <a:ext cx="4295775" cy="41990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3000"/>
              </a:spcAft>
              <a:buSzPct val="90000"/>
              <a:buFont typeface="Amazon Ember" panose="020B0603020204020204" pitchFamily="34" charset="0"/>
              <a:buNone/>
              <a:defRPr sz="2800"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SzPct val="90000"/>
              <a:buFont typeface="Wingdings" panose="05000000000000000000" pitchFamily="2" charset="2"/>
              <a:buNone/>
              <a:defRPr sz="28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SzPct val="90000"/>
              <a:buFont typeface="Amazon Ember" panose="020B0603020204020204" pitchFamily="34" charset="0"/>
              <a:buNone/>
              <a:defRPr sz="28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Font typeface="Amazon Ember" panose="020B0603020204020204" pitchFamily="34" charset="0"/>
              <a:buNone/>
              <a:defRPr sz="2800"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Font typeface="Amazon Ember" panose="020B0603020204020204" pitchFamily="34" charset="0"/>
              <a:buNone/>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a:lnSpc>
                <a:spcPct val="100000"/>
              </a:lnSpc>
              <a:spcAft>
                <a:spcPts val="2400"/>
              </a:spcAft>
            </a:pPr>
            <a:r>
              <a:rPr lang="en-US" sz="2000" dirty="0"/>
              <a:t>Based on </a:t>
            </a:r>
            <a:r>
              <a:rPr lang="en-US" sz="2000" dirty="0" err="1"/>
              <a:t>JupyterLab</a:t>
            </a:r>
            <a:endParaRPr lang="en-US" sz="2000" dirty="0"/>
          </a:p>
          <a:p>
            <a:pPr>
              <a:lnSpc>
                <a:spcPct val="100000"/>
              </a:lnSpc>
              <a:spcAft>
                <a:spcPts val="2400"/>
              </a:spcAft>
            </a:pPr>
            <a:r>
              <a:rPr lang="en-US" sz="2000" dirty="0"/>
              <a:t>Free, no cloud infrastructure setup </a:t>
            </a:r>
          </a:p>
          <a:p>
            <a:pPr>
              <a:lnSpc>
                <a:spcPct val="100000"/>
              </a:lnSpc>
              <a:spcAft>
                <a:spcPts val="2400"/>
              </a:spcAft>
            </a:pPr>
            <a:r>
              <a:rPr lang="en-US" sz="2000" dirty="0"/>
              <a:t>CPU (T3.Xl) and GPU (G4D.XL)</a:t>
            </a:r>
          </a:p>
          <a:p>
            <a:pPr>
              <a:lnSpc>
                <a:spcPct val="100000"/>
              </a:lnSpc>
              <a:spcAft>
                <a:spcPts val="2400"/>
              </a:spcAft>
            </a:pPr>
            <a:r>
              <a:rPr lang="en-US" sz="2000" dirty="0"/>
              <a:t>Save ML project, pick up where left</a:t>
            </a:r>
          </a:p>
          <a:p>
            <a:pPr>
              <a:lnSpc>
                <a:spcPct val="100000"/>
              </a:lnSpc>
              <a:spcAft>
                <a:spcPts val="2400"/>
              </a:spcAft>
            </a:pPr>
            <a:r>
              <a:rPr lang="en-US" sz="2000" dirty="0"/>
              <a:t>Integrated with Git</a:t>
            </a:r>
          </a:p>
          <a:p>
            <a:pPr>
              <a:lnSpc>
                <a:spcPct val="100000"/>
              </a:lnSpc>
              <a:spcAft>
                <a:spcPts val="2400"/>
              </a:spcAft>
            </a:pPr>
            <a:r>
              <a:rPr lang="en-US" sz="2000" dirty="0"/>
              <a:t>Integrated with GitHub</a:t>
            </a:r>
          </a:p>
          <a:p>
            <a:pPr>
              <a:lnSpc>
                <a:spcPct val="100000"/>
              </a:lnSpc>
              <a:spcAft>
                <a:spcPts val="2400"/>
              </a:spcAft>
            </a:pPr>
            <a:r>
              <a:rPr lang="en-US" sz="2000" dirty="0"/>
              <a:t>Terminal access</a:t>
            </a:r>
          </a:p>
          <a:p>
            <a:pPr>
              <a:lnSpc>
                <a:spcPct val="100000"/>
              </a:lnSpc>
              <a:spcAft>
                <a:spcPts val="2400"/>
              </a:spcAft>
            </a:pPr>
            <a:endParaRPr lang="en-US" sz="2000" dirty="0"/>
          </a:p>
        </p:txBody>
      </p:sp>
      <p:grpSp>
        <p:nvGrpSpPr>
          <p:cNvPr id="13" name="Group 12">
            <a:extLst>
              <a:ext uri="{FF2B5EF4-FFF2-40B4-BE49-F238E27FC236}">
                <a16:creationId xmlns:a16="http://schemas.microsoft.com/office/drawing/2014/main" id="{A6D18CC3-5503-4333-B461-744138AA2CED}"/>
              </a:ext>
            </a:extLst>
          </p:cNvPr>
          <p:cNvGrpSpPr/>
          <p:nvPr/>
        </p:nvGrpSpPr>
        <p:grpSpPr>
          <a:xfrm>
            <a:off x="335915" y="1488291"/>
            <a:ext cx="410690" cy="4039632"/>
            <a:chOff x="497840" y="1488291"/>
            <a:chExt cx="410690" cy="4039632"/>
          </a:xfrm>
        </p:grpSpPr>
        <p:sp>
          <p:nvSpPr>
            <p:cNvPr id="6" name="TextBox 5">
              <a:extLst>
                <a:ext uri="{FF2B5EF4-FFF2-40B4-BE49-F238E27FC236}">
                  <a16:creationId xmlns:a16="http://schemas.microsoft.com/office/drawing/2014/main" id="{F6DE0B70-58EC-44EB-9324-CEF39F73046F}"/>
                </a:ext>
              </a:extLst>
            </p:cNvPr>
            <p:cNvSpPr txBox="1"/>
            <p:nvPr/>
          </p:nvSpPr>
          <p:spPr>
            <a:xfrm>
              <a:off x="497840" y="1488291"/>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7" name="TextBox 6">
              <a:extLst>
                <a:ext uri="{FF2B5EF4-FFF2-40B4-BE49-F238E27FC236}">
                  <a16:creationId xmlns:a16="http://schemas.microsoft.com/office/drawing/2014/main" id="{1A462225-C820-42F6-B97D-D083E0C1E562}"/>
                </a:ext>
              </a:extLst>
            </p:cNvPr>
            <p:cNvSpPr txBox="1"/>
            <p:nvPr/>
          </p:nvSpPr>
          <p:spPr>
            <a:xfrm>
              <a:off x="497840" y="2100008"/>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8" name="TextBox 7">
              <a:extLst>
                <a:ext uri="{FF2B5EF4-FFF2-40B4-BE49-F238E27FC236}">
                  <a16:creationId xmlns:a16="http://schemas.microsoft.com/office/drawing/2014/main" id="{646DBA1D-282A-4437-A558-4FF5D94A371B}"/>
                </a:ext>
              </a:extLst>
            </p:cNvPr>
            <p:cNvSpPr txBox="1"/>
            <p:nvPr/>
          </p:nvSpPr>
          <p:spPr>
            <a:xfrm>
              <a:off x="497840" y="2711725"/>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9" name="TextBox 8">
              <a:extLst>
                <a:ext uri="{FF2B5EF4-FFF2-40B4-BE49-F238E27FC236}">
                  <a16:creationId xmlns:a16="http://schemas.microsoft.com/office/drawing/2014/main" id="{7474D115-A57E-40A8-9DA5-B64DF9773928}"/>
                </a:ext>
              </a:extLst>
            </p:cNvPr>
            <p:cNvSpPr txBox="1"/>
            <p:nvPr/>
          </p:nvSpPr>
          <p:spPr>
            <a:xfrm>
              <a:off x="497840" y="3323442"/>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10" name="TextBox 9">
              <a:extLst>
                <a:ext uri="{FF2B5EF4-FFF2-40B4-BE49-F238E27FC236}">
                  <a16:creationId xmlns:a16="http://schemas.microsoft.com/office/drawing/2014/main" id="{A4F29B82-4177-45FC-964D-6BFB5432AF00}"/>
                </a:ext>
              </a:extLst>
            </p:cNvPr>
            <p:cNvSpPr txBox="1"/>
            <p:nvPr/>
          </p:nvSpPr>
          <p:spPr>
            <a:xfrm>
              <a:off x="497840" y="3935159"/>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11" name="TextBox 10">
              <a:extLst>
                <a:ext uri="{FF2B5EF4-FFF2-40B4-BE49-F238E27FC236}">
                  <a16:creationId xmlns:a16="http://schemas.microsoft.com/office/drawing/2014/main" id="{588C2CA4-671B-41AE-8C6A-94901A6FC802}"/>
                </a:ext>
              </a:extLst>
            </p:cNvPr>
            <p:cNvSpPr txBox="1"/>
            <p:nvPr/>
          </p:nvSpPr>
          <p:spPr>
            <a:xfrm>
              <a:off x="497840" y="4546876"/>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sp>
          <p:nvSpPr>
            <p:cNvPr id="12" name="TextBox 11">
              <a:extLst>
                <a:ext uri="{FF2B5EF4-FFF2-40B4-BE49-F238E27FC236}">
                  <a16:creationId xmlns:a16="http://schemas.microsoft.com/office/drawing/2014/main" id="{3F768B9E-832E-4B35-9B7D-FFA1BF299219}"/>
                </a:ext>
              </a:extLst>
            </p:cNvPr>
            <p:cNvSpPr txBox="1"/>
            <p:nvPr/>
          </p:nvSpPr>
          <p:spPr>
            <a:xfrm>
              <a:off x="497840" y="5158591"/>
              <a:ext cx="410690" cy="369332"/>
            </a:xfrm>
            <a:prstGeom prst="rect">
              <a:avLst/>
            </a:prstGeom>
            <a:noFill/>
          </p:spPr>
          <p:txBody>
            <a:bodyPr wrap="none" rtlCol="0">
              <a:spAutoFit/>
            </a:bodyPr>
            <a:lstStyle/>
            <a:p>
              <a:pPr algn="l"/>
              <a:r>
                <a:rPr lang="en-US" dirty="0">
                  <a:gradFill>
                    <a:gsLst>
                      <a:gs pos="0">
                        <a:schemeClr val="accent1"/>
                      </a:gs>
                      <a:gs pos="58000">
                        <a:schemeClr val="accent2"/>
                      </a:gs>
                      <a:gs pos="100000">
                        <a:schemeClr val="accent3"/>
                      </a:gs>
                    </a:gsLst>
                    <a:lin ang="13500000" scaled="1"/>
                  </a:gradFill>
                  <a:sym typeface="Wingdings" panose="05000000000000000000" pitchFamily="2" charset="2"/>
                </a:rPr>
                <a:t></a:t>
              </a:r>
              <a:endParaRPr lang="en-US" dirty="0">
                <a:gradFill>
                  <a:gsLst>
                    <a:gs pos="0">
                      <a:schemeClr val="accent1"/>
                    </a:gs>
                    <a:gs pos="58000">
                      <a:schemeClr val="accent2"/>
                    </a:gs>
                    <a:gs pos="100000">
                      <a:schemeClr val="accent3"/>
                    </a:gs>
                  </a:gsLst>
                  <a:lin ang="13500000" scaled="1"/>
                </a:gradFill>
              </a:endParaRPr>
            </a:p>
          </p:txBody>
        </p:sp>
      </p:grpSp>
      <p:grpSp>
        <p:nvGrpSpPr>
          <p:cNvPr id="27" name="Group 26">
            <a:extLst>
              <a:ext uri="{FF2B5EF4-FFF2-40B4-BE49-F238E27FC236}">
                <a16:creationId xmlns:a16="http://schemas.microsoft.com/office/drawing/2014/main" id="{FF3AF983-33F1-4865-BFF7-D98D3879658B}"/>
              </a:ext>
            </a:extLst>
          </p:cNvPr>
          <p:cNvGrpSpPr/>
          <p:nvPr/>
        </p:nvGrpSpPr>
        <p:grpSpPr>
          <a:xfrm>
            <a:off x="2390775" y="1685925"/>
            <a:ext cx="5257800" cy="3657600"/>
            <a:chOff x="2390775" y="1685925"/>
            <a:chExt cx="5257800" cy="3657600"/>
          </a:xfrm>
        </p:grpSpPr>
        <p:cxnSp>
          <p:nvCxnSpPr>
            <p:cNvPr id="15" name="Straight Connector 14">
              <a:extLst>
                <a:ext uri="{FF2B5EF4-FFF2-40B4-BE49-F238E27FC236}">
                  <a16:creationId xmlns:a16="http://schemas.microsoft.com/office/drawing/2014/main" id="{A388DBFC-95AE-4516-B207-DDF61ADC2918}"/>
                </a:ext>
              </a:extLst>
            </p:cNvPr>
            <p:cNvCxnSpPr/>
            <p:nvPr/>
          </p:nvCxnSpPr>
          <p:spPr>
            <a:xfrm>
              <a:off x="4572000" y="1685925"/>
              <a:ext cx="3076575"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48BE72-DBF9-40F2-81BB-DC5FAA9DE642}"/>
                </a:ext>
              </a:extLst>
            </p:cNvPr>
            <p:cNvCxnSpPr>
              <a:cxnSpLocks/>
            </p:cNvCxnSpPr>
            <p:nvPr/>
          </p:nvCxnSpPr>
          <p:spPr>
            <a:xfrm>
              <a:off x="3352800" y="2295525"/>
              <a:ext cx="4295775"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22D7DA-E24B-4FB9-82DC-27B2AD5B5CCF}"/>
                </a:ext>
              </a:extLst>
            </p:cNvPr>
            <p:cNvCxnSpPr>
              <a:cxnSpLocks/>
            </p:cNvCxnSpPr>
            <p:nvPr/>
          </p:nvCxnSpPr>
          <p:spPr>
            <a:xfrm>
              <a:off x="3352800" y="2905125"/>
              <a:ext cx="4295775"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F5C29B-E923-4AD2-A2EA-A1CDD51B613A}"/>
                </a:ext>
              </a:extLst>
            </p:cNvPr>
            <p:cNvCxnSpPr>
              <a:cxnSpLocks/>
            </p:cNvCxnSpPr>
            <p:nvPr/>
          </p:nvCxnSpPr>
          <p:spPr>
            <a:xfrm>
              <a:off x="2390775" y="3514725"/>
              <a:ext cx="5257800"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E17824-E89C-4FDF-9E8D-74B5FEC438B8}"/>
                </a:ext>
              </a:extLst>
            </p:cNvPr>
            <p:cNvCxnSpPr>
              <a:cxnSpLocks/>
            </p:cNvCxnSpPr>
            <p:nvPr/>
          </p:nvCxnSpPr>
          <p:spPr>
            <a:xfrm>
              <a:off x="4305300" y="4124325"/>
              <a:ext cx="3343275"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A208E6-E7EC-424C-A1A9-AEB055CF089E}"/>
                </a:ext>
              </a:extLst>
            </p:cNvPr>
            <p:cNvCxnSpPr>
              <a:cxnSpLocks/>
            </p:cNvCxnSpPr>
            <p:nvPr/>
          </p:nvCxnSpPr>
          <p:spPr>
            <a:xfrm>
              <a:off x="3514725" y="4733925"/>
              <a:ext cx="4133850"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E16F2D-173B-4220-8A40-1F8F39FADDF7}"/>
                </a:ext>
              </a:extLst>
            </p:cNvPr>
            <p:cNvCxnSpPr/>
            <p:nvPr/>
          </p:nvCxnSpPr>
          <p:spPr>
            <a:xfrm>
              <a:off x="4572000" y="5343525"/>
              <a:ext cx="3076575" cy="0"/>
            </a:xfrm>
            <a:prstGeom prst="line">
              <a:avLst/>
            </a:prstGeom>
            <a:ln w="19050" cap="rnd">
              <a:solidFill>
                <a:schemeClr val="bg1">
                  <a:lumMod val="65000"/>
                  <a:lumOff val="35000"/>
                </a:schemeClr>
              </a:solidFill>
              <a:prstDash val="sysDot"/>
              <a:miter lim="800000"/>
              <a:headEnd w="lg" len="lg"/>
              <a:tailEnd w="lg" len="lg"/>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E368C3F-64CD-4846-B7F4-CAF8791F0533}"/>
              </a:ext>
            </a:extLst>
          </p:cNvPr>
          <p:cNvPicPr>
            <a:picLocks noChangeAspect="1"/>
          </p:cNvPicPr>
          <p:nvPr/>
        </p:nvPicPr>
        <p:blipFill rotWithShape="1">
          <a:blip r:embed="rId3"/>
          <a:srcRect l="797" t="1990" r="647" b="1430"/>
          <a:stretch/>
        </p:blipFill>
        <p:spPr>
          <a:xfrm>
            <a:off x="4894262" y="2359400"/>
            <a:ext cx="2165350" cy="2089150"/>
          </a:xfrm>
          <a:prstGeom prst="rect">
            <a:avLst/>
          </a:prstGeom>
        </p:spPr>
      </p:pic>
    </p:spTree>
    <p:extLst>
      <p:ext uri="{BB962C8B-B14F-4D97-AF65-F5344CB8AC3E}">
        <p14:creationId xmlns:p14="http://schemas.microsoft.com/office/powerpoint/2010/main" val="116498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1.04167E-6 -4.07407E-6 L -0.03633 0.00093 " pathEditMode="relative" rAng="0" ptsTypes="AA">
                                      <p:cBhvr>
                                        <p:cTn id="9" dur="500" spd="-100000" fill="hold"/>
                                        <p:tgtEl>
                                          <p:spTgt spid="13"/>
                                        </p:tgtEl>
                                        <p:attrNameLst>
                                          <p:attrName>ppt_x</p:attrName>
                                          <p:attrName>ppt_y</p:attrName>
                                        </p:attrNameLst>
                                      </p:cBhvr>
                                      <p:rCtr x="-1823" y="46"/>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1.04167E-6 -4.07407E-6 L -0.03633 0.00093 " pathEditMode="relative" rAng="0" ptsTypes="AA">
                                      <p:cBhvr>
                                        <p:cTn id="15" dur="500" spd="-100000" fill="hold"/>
                                        <p:tgtEl>
                                          <p:spTgt spid="3"/>
                                        </p:tgtEl>
                                        <p:attrNameLst>
                                          <p:attrName>ppt_x</p:attrName>
                                          <p:attrName>ppt_y</p:attrName>
                                        </p:attrNameLst>
                                      </p:cBhvr>
                                      <p:rCtr x="-1823" y="46"/>
                                    </p:animMotion>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0"/>
                                  </p:stCondLst>
                                  <p:childTnLst>
                                    <p:animMotion origin="layout" path="M -1.04167E-6 -4.07407E-6 L -0.03633 0.00093 " pathEditMode="relative" rAng="0" ptsTypes="AA">
                                      <p:cBhvr>
                                        <p:cTn id="25" dur="500" spd="-100000" fill="hold"/>
                                        <p:tgtEl>
                                          <p:spTgt spid="5"/>
                                        </p:tgtEl>
                                        <p:attrNameLst>
                                          <p:attrName>ppt_x</p:attrName>
                                          <p:attrName>ppt_y</p:attrName>
                                        </p:attrNameLst>
                                      </p:cBhvr>
                                      <p:rCtr x="-1823" y="46"/>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1EBABB2-10B5-49AB-B2D0-1AECBDA4B622}"/>
              </a:ext>
            </a:extLst>
          </p:cNvPr>
          <p:cNvSpPr>
            <a:spLocks noGrp="1"/>
          </p:cNvSpPr>
          <p:nvPr>
            <p:ph type="title"/>
          </p:nvPr>
        </p:nvSpPr>
        <p:spPr/>
        <p:txBody>
          <a:bodyPr/>
          <a:lstStyle/>
          <a:p>
            <a:r>
              <a:rPr lang="en-US" dirty="0"/>
              <a:t>What is Amazon SageMaker Studio Lab</a:t>
            </a:r>
            <a:br>
              <a:rPr lang="en-US" spc="-90" dirty="0">
                <a:solidFill>
                  <a:srgbClr val="E7E6E6"/>
                </a:solidFill>
              </a:rPr>
            </a:br>
            <a:endParaRPr lang="en-US" dirty="0"/>
          </a:p>
        </p:txBody>
      </p:sp>
      <p:sp>
        <p:nvSpPr>
          <p:cNvPr id="2" name="Text Placeholder 1">
            <a:extLst>
              <a:ext uri="{FF2B5EF4-FFF2-40B4-BE49-F238E27FC236}">
                <a16:creationId xmlns:a16="http://schemas.microsoft.com/office/drawing/2014/main" id="{677E42D0-D28D-4560-B2DE-2965364B5C66}"/>
              </a:ext>
            </a:extLst>
          </p:cNvPr>
          <p:cNvSpPr>
            <a:spLocks noGrp="1"/>
          </p:cNvSpPr>
          <p:nvPr>
            <p:ph type="body" sz="quarter" idx="10"/>
          </p:nvPr>
        </p:nvSpPr>
        <p:spPr/>
        <p:txBody>
          <a:bodyPr/>
          <a:lstStyle/>
          <a:p>
            <a:r>
              <a:rPr lang="en-US" dirty="0"/>
              <a:t>A </a:t>
            </a:r>
            <a:r>
              <a:rPr lang="en-US" dirty="0" err="1"/>
              <a:t>Jupyter</a:t>
            </a:r>
            <a:r>
              <a:rPr lang="en-US" dirty="0"/>
              <a:t> notebook service  to help customers master their skills</a:t>
            </a:r>
          </a:p>
        </p:txBody>
      </p:sp>
      <p:sp>
        <p:nvSpPr>
          <p:cNvPr id="24" name="TextBox 23">
            <a:extLst>
              <a:ext uri="{FF2B5EF4-FFF2-40B4-BE49-F238E27FC236}">
                <a16:creationId xmlns:a16="http://schemas.microsoft.com/office/drawing/2014/main" id="{388A47E2-974D-423E-9489-A176ACAECFB8}"/>
              </a:ext>
            </a:extLst>
          </p:cNvPr>
          <p:cNvSpPr txBox="1"/>
          <p:nvPr/>
        </p:nvSpPr>
        <p:spPr>
          <a:xfrm>
            <a:off x="5472166" y="2130359"/>
            <a:ext cx="6453134" cy="276999"/>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Create an account with an email address – free</a:t>
            </a:r>
          </a:p>
        </p:txBody>
      </p:sp>
      <p:cxnSp>
        <p:nvCxnSpPr>
          <p:cNvPr id="25" name="Straight Connector 24">
            <a:extLst>
              <a:ext uri="{FF2B5EF4-FFF2-40B4-BE49-F238E27FC236}">
                <a16:creationId xmlns:a16="http://schemas.microsoft.com/office/drawing/2014/main" id="{A3F9E98D-D6F7-463A-9AAB-56F788D1A48E}"/>
              </a:ext>
            </a:extLst>
          </p:cNvPr>
          <p:cNvCxnSpPr>
            <a:cxnSpLocks/>
          </p:cNvCxnSpPr>
          <p:nvPr/>
        </p:nvCxnSpPr>
        <p:spPr>
          <a:xfrm flipV="1">
            <a:off x="4869091" y="1865116"/>
            <a:ext cx="0" cy="3977195"/>
          </a:xfrm>
          <a:prstGeom prst="line">
            <a:avLst/>
          </a:prstGeom>
          <a:ln w="38100">
            <a:gradFill flip="none" rotWithShape="1">
              <a:gsLst>
                <a:gs pos="0">
                  <a:schemeClr val="accent1"/>
                </a:gs>
                <a:gs pos="52000">
                  <a:schemeClr val="accent2"/>
                </a:gs>
                <a:gs pos="100000">
                  <a:schemeClr val="accent3"/>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AE06D3-4D64-446E-8ECB-8966D574A121}"/>
              </a:ext>
            </a:extLst>
          </p:cNvPr>
          <p:cNvSpPr txBox="1"/>
          <p:nvPr/>
        </p:nvSpPr>
        <p:spPr>
          <a:xfrm>
            <a:off x="5472165" y="3853714"/>
            <a:ext cx="5843534" cy="553998"/>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As many compute sessions as you need </a:t>
            </a:r>
            <a:r>
              <a:rPr lang="en-US" sz="2000" dirty="0"/>
              <a:t>– </a:t>
            </a:r>
            <a:r>
              <a:rPr lang="en-US" altLang="en-US" sz="2000" dirty="0">
                <a:solidFill>
                  <a:prstClr val="white"/>
                </a:solidFill>
              </a:rPr>
              <a:t> </a:t>
            </a:r>
          </a:p>
          <a:p>
            <a:pPr defTabSz="822960">
              <a:defRPr/>
            </a:pPr>
            <a:r>
              <a:rPr lang="en-US" altLang="en-US" sz="2000" dirty="0">
                <a:solidFill>
                  <a:prstClr val="white"/>
                </a:solidFill>
              </a:rPr>
              <a:t>CPU (12 </a:t>
            </a:r>
            <a:r>
              <a:rPr lang="en-US" altLang="en-US" sz="2000" dirty="0" err="1">
                <a:solidFill>
                  <a:prstClr val="white"/>
                </a:solidFill>
              </a:rPr>
              <a:t>hrs</a:t>
            </a:r>
            <a:r>
              <a:rPr lang="en-US" altLang="en-US" sz="2000" dirty="0">
                <a:solidFill>
                  <a:prstClr val="white"/>
                </a:solidFill>
              </a:rPr>
              <a:t>)/GPU (4 </a:t>
            </a:r>
            <a:r>
              <a:rPr lang="en-US" altLang="en-US" sz="2000" dirty="0" err="1">
                <a:solidFill>
                  <a:prstClr val="white"/>
                </a:solidFill>
              </a:rPr>
              <a:t>hrs</a:t>
            </a:r>
            <a:r>
              <a:rPr lang="en-US" altLang="en-US" sz="2000" dirty="0">
                <a:solidFill>
                  <a:prstClr val="white"/>
                </a:solidFill>
              </a:rPr>
              <a:t>)</a:t>
            </a:r>
          </a:p>
        </p:txBody>
      </p:sp>
      <p:sp>
        <p:nvSpPr>
          <p:cNvPr id="31" name="TextBox 30">
            <a:extLst>
              <a:ext uri="{FF2B5EF4-FFF2-40B4-BE49-F238E27FC236}">
                <a16:creationId xmlns:a16="http://schemas.microsoft.com/office/drawing/2014/main" id="{7CB8336E-5371-4110-8AF5-35C20E799BDB}"/>
              </a:ext>
            </a:extLst>
          </p:cNvPr>
          <p:cNvSpPr txBox="1"/>
          <p:nvPr/>
        </p:nvSpPr>
        <p:spPr>
          <a:xfrm>
            <a:off x="5472166" y="4700319"/>
            <a:ext cx="5754634" cy="276999"/>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Access any notebook on GitHub</a:t>
            </a:r>
          </a:p>
        </p:txBody>
      </p:sp>
      <p:sp>
        <p:nvSpPr>
          <p:cNvPr id="11" name="TextBox 10">
            <a:extLst>
              <a:ext uri="{FF2B5EF4-FFF2-40B4-BE49-F238E27FC236}">
                <a16:creationId xmlns:a16="http://schemas.microsoft.com/office/drawing/2014/main" id="{D6B7AAE9-641C-4E14-AB2B-D360BA776F08}"/>
              </a:ext>
            </a:extLst>
          </p:cNvPr>
          <p:cNvSpPr txBox="1"/>
          <p:nvPr/>
        </p:nvSpPr>
        <p:spPr>
          <a:xfrm>
            <a:off x="5472166" y="2695544"/>
            <a:ext cx="5983234" cy="276997"/>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No setup or configuration required</a:t>
            </a:r>
          </a:p>
        </p:txBody>
      </p:sp>
      <p:sp>
        <p:nvSpPr>
          <p:cNvPr id="12" name="TextBox 11">
            <a:extLst>
              <a:ext uri="{FF2B5EF4-FFF2-40B4-BE49-F238E27FC236}">
                <a16:creationId xmlns:a16="http://schemas.microsoft.com/office/drawing/2014/main" id="{F2DFC088-7102-4D61-9D1A-7FFDB2E4A5B6}"/>
              </a:ext>
            </a:extLst>
          </p:cNvPr>
          <p:cNvSpPr txBox="1"/>
          <p:nvPr/>
        </p:nvSpPr>
        <p:spPr>
          <a:xfrm>
            <a:off x="5472166" y="3274628"/>
            <a:ext cx="6745234" cy="276999"/>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15 GBs to save your work projects.</a:t>
            </a:r>
          </a:p>
        </p:txBody>
      </p:sp>
      <p:sp>
        <p:nvSpPr>
          <p:cNvPr id="14" name="TextBox 13">
            <a:extLst>
              <a:ext uri="{FF2B5EF4-FFF2-40B4-BE49-F238E27FC236}">
                <a16:creationId xmlns:a16="http://schemas.microsoft.com/office/drawing/2014/main" id="{CAE41903-6A46-4EAC-A981-A0595146066B}"/>
              </a:ext>
            </a:extLst>
          </p:cNvPr>
          <p:cNvSpPr txBox="1"/>
          <p:nvPr/>
        </p:nvSpPr>
        <p:spPr>
          <a:xfrm>
            <a:off x="5472166" y="5252322"/>
            <a:ext cx="5983234" cy="276999"/>
          </a:xfrm>
          <a:prstGeom prst="rect">
            <a:avLst/>
          </a:prstGeom>
          <a:noFill/>
        </p:spPr>
        <p:txBody>
          <a:bodyPr wrap="square" lIns="114300" tIns="0" rIns="114300" bIns="0" rtlCol="0" anchor="ctr">
            <a:spAutoFit/>
          </a:bodyPr>
          <a:lstStyle>
            <a:defPPr>
              <a:defRPr lang="en-US"/>
            </a:defPPr>
            <a:lvl1pPr defTabSz="1097280">
              <a:lnSpc>
                <a:spcPct val="90000"/>
              </a:lnSpc>
              <a:defRPr sz="2400">
                <a:latin typeface="Amazon Ember"/>
              </a:defRPr>
            </a:lvl1pPr>
          </a:lstStyle>
          <a:p>
            <a:pPr defTabSz="822960">
              <a:defRPr/>
            </a:pPr>
            <a:r>
              <a:rPr lang="en-US" altLang="en-US" sz="2000" dirty="0">
                <a:solidFill>
                  <a:prstClr val="white"/>
                </a:solidFill>
              </a:rPr>
              <a:t>Migrate to SageMaker Studio when ready</a:t>
            </a:r>
          </a:p>
        </p:txBody>
      </p:sp>
      <p:grpSp>
        <p:nvGrpSpPr>
          <p:cNvPr id="8" name="Group 7">
            <a:extLst>
              <a:ext uri="{FF2B5EF4-FFF2-40B4-BE49-F238E27FC236}">
                <a16:creationId xmlns:a16="http://schemas.microsoft.com/office/drawing/2014/main" id="{92FCF8A6-FB77-46CF-BA20-321373385C6A}"/>
              </a:ext>
            </a:extLst>
          </p:cNvPr>
          <p:cNvGrpSpPr/>
          <p:nvPr/>
        </p:nvGrpSpPr>
        <p:grpSpPr>
          <a:xfrm>
            <a:off x="642291" y="2557042"/>
            <a:ext cx="3427960" cy="2662346"/>
            <a:chOff x="642291" y="2557042"/>
            <a:chExt cx="3427960" cy="2662346"/>
          </a:xfrm>
        </p:grpSpPr>
        <p:pic>
          <p:nvPicPr>
            <p:cNvPr id="5" name="Picture 4" descr="Diagram&#10;&#10;Description automatically generated">
              <a:extLst>
                <a:ext uri="{FF2B5EF4-FFF2-40B4-BE49-F238E27FC236}">
                  <a16:creationId xmlns:a16="http://schemas.microsoft.com/office/drawing/2014/main" id="{0C84EF0F-5B07-464C-8E09-93696DA2E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529" y="4056904"/>
              <a:ext cx="2053722" cy="1162484"/>
            </a:xfrm>
            <a:prstGeom prst="rect">
              <a:avLst/>
            </a:prstGeom>
          </p:spPr>
        </p:pic>
        <p:sp>
          <p:nvSpPr>
            <p:cNvPr id="6" name="TextBox 5">
              <a:extLst>
                <a:ext uri="{FF2B5EF4-FFF2-40B4-BE49-F238E27FC236}">
                  <a16:creationId xmlns:a16="http://schemas.microsoft.com/office/drawing/2014/main" id="{13540BE6-F050-4B78-BA07-CB7470634F4D}"/>
                </a:ext>
              </a:extLst>
            </p:cNvPr>
            <p:cNvSpPr txBox="1"/>
            <p:nvPr/>
          </p:nvSpPr>
          <p:spPr>
            <a:xfrm>
              <a:off x="642291" y="2557042"/>
              <a:ext cx="3219151" cy="830997"/>
            </a:xfrm>
            <a:prstGeom prst="rect">
              <a:avLst/>
            </a:prstGeom>
            <a:noFill/>
          </p:spPr>
          <p:txBody>
            <a:bodyPr wrap="none" rtlCol="0">
              <a:spAutoFit/>
            </a:bodyPr>
            <a:lstStyle/>
            <a:p>
              <a:pPr algn="l"/>
              <a:r>
                <a:rPr lang="en-US" sz="2400" dirty="0">
                  <a:latin typeface="+mj-lt"/>
                </a:rPr>
                <a:t>Amazon </a:t>
              </a:r>
              <a:r>
                <a:rPr lang="en-US" sz="2400" dirty="0" err="1">
                  <a:latin typeface="+mj-lt"/>
                </a:rPr>
                <a:t>SageMaker</a:t>
              </a:r>
              <a:r>
                <a:rPr lang="en-US" sz="2400" dirty="0">
                  <a:latin typeface="+mj-lt"/>
                </a:rPr>
                <a:t> </a:t>
              </a:r>
              <a:br>
                <a:rPr lang="en-US" sz="2400" dirty="0">
                  <a:latin typeface="+mj-lt"/>
                </a:rPr>
              </a:br>
              <a:r>
                <a:rPr lang="en-US" sz="2400" dirty="0">
                  <a:latin typeface="+mj-lt"/>
                </a:rPr>
                <a:t>Studio Lab</a:t>
              </a:r>
            </a:p>
          </p:txBody>
        </p:sp>
        <p:sp>
          <p:nvSpPr>
            <p:cNvPr id="7" name="TextBox 6">
              <a:extLst>
                <a:ext uri="{FF2B5EF4-FFF2-40B4-BE49-F238E27FC236}">
                  <a16:creationId xmlns:a16="http://schemas.microsoft.com/office/drawing/2014/main" id="{1611BE1F-087B-43F7-B043-CCA1F47D454E}"/>
                </a:ext>
              </a:extLst>
            </p:cNvPr>
            <p:cNvSpPr txBox="1"/>
            <p:nvPr/>
          </p:nvSpPr>
          <p:spPr>
            <a:xfrm>
              <a:off x="642291" y="3349939"/>
              <a:ext cx="2609850" cy="830997"/>
            </a:xfrm>
            <a:prstGeom prst="rect">
              <a:avLst/>
            </a:prstGeom>
            <a:noFill/>
          </p:spPr>
          <p:txBody>
            <a:bodyPr wrap="square" rtlCol="0">
              <a:spAutoFit/>
            </a:bodyPr>
            <a:lstStyle/>
            <a:p>
              <a:pPr algn="l"/>
              <a:r>
                <a:rPr lang="en-US" sz="1200" dirty="0"/>
                <a:t>A no-charge, no-configuration service that enable data scientists to learn and experiment with machine learning</a:t>
              </a:r>
            </a:p>
          </p:txBody>
        </p:sp>
      </p:grpSp>
    </p:spTree>
    <p:extLst>
      <p:ext uri="{BB962C8B-B14F-4D97-AF65-F5344CB8AC3E}">
        <p14:creationId xmlns:p14="http://schemas.microsoft.com/office/powerpoint/2010/main" val="19787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42" presetClass="path" presetSubtype="0" decel="100000" fill="hold" grpId="1" nodeType="withEffect">
                                  <p:stCondLst>
                                    <p:cond delay="0"/>
                                  </p:stCondLst>
                                  <p:childTnLst>
                                    <p:animMotion origin="layout" path="M -1.45833E-6 2.96296E-6 L 0.04284 0.00069 " pathEditMode="relative" rAng="0" ptsTypes="AA">
                                      <p:cBhvr>
                                        <p:cTn id="12" dur="500" spd="-100000" fill="hold"/>
                                        <p:tgtEl>
                                          <p:spTgt spid="24"/>
                                        </p:tgtEl>
                                        <p:attrNameLst>
                                          <p:attrName>ppt_x</p:attrName>
                                          <p:attrName>ppt_y</p:attrName>
                                        </p:attrNameLst>
                                      </p:cBhvr>
                                      <p:rCtr x="2135" y="23"/>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42" presetClass="path" presetSubtype="0" decel="100000" fill="hold" grpId="1" nodeType="withEffect">
                                  <p:stCondLst>
                                    <p:cond delay="0"/>
                                  </p:stCondLst>
                                  <p:childTnLst>
                                    <p:animMotion origin="layout" path="M -1.45833E-6 2.96296E-6 L 0.04284 0.00069 " pathEditMode="relative" rAng="0" ptsTypes="AA">
                                      <p:cBhvr>
                                        <p:cTn id="17" dur="500" spd="-100000" fill="hold"/>
                                        <p:tgtEl>
                                          <p:spTgt spid="11"/>
                                        </p:tgtEl>
                                        <p:attrNameLst>
                                          <p:attrName>ppt_x</p:attrName>
                                          <p:attrName>ppt_y</p:attrName>
                                        </p:attrNameLst>
                                      </p:cBhvr>
                                      <p:rCtr x="2135" y="23"/>
                                    </p:animMotion>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42" presetClass="path" presetSubtype="0" decel="100000" fill="hold" grpId="1" nodeType="withEffect">
                                  <p:stCondLst>
                                    <p:cond delay="0"/>
                                  </p:stCondLst>
                                  <p:childTnLst>
                                    <p:animMotion origin="layout" path="M -1.45833E-6 2.96296E-6 L 0.04284 0.00069 " pathEditMode="relative" rAng="0" ptsTypes="AA">
                                      <p:cBhvr>
                                        <p:cTn id="22" dur="500" spd="-100000" fill="hold"/>
                                        <p:tgtEl>
                                          <p:spTgt spid="12"/>
                                        </p:tgtEl>
                                        <p:attrNameLst>
                                          <p:attrName>ppt_x</p:attrName>
                                          <p:attrName>ppt_y</p:attrName>
                                        </p:attrNameLst>
                                      </p:cBhvr>
                                      <p:rCtr x="2135" y="23"/>
                                    </p:animMotion>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42" presetClass="path" presetSubtype="0" decel="100000" fill="hold" grpId="1" nodeType="withEffect">
                                  <p:stCondLst>
                                    <p:cond delay="0"/>
                                  </p:stCondLst>
                                  <p:childTnLst>
                                    <p:animMotion origin="layout" path="M -1.45833E-6 2.96296E-6 L 0.04284 0.00069 " pathEditMode="relative" rAng="0" ptsTypes="AA">
                                      <p:cBhvr>
                                        <p:cTn id="27" dur="500" spd="-100000" fill="hold"/>
                                        <p:tgtEl>
                                          <p:spTgt spid="30"/>
                                        </p:tgtEl>
                                        <p:attrNameLst>
                                          <p:attrName>ppt_x</p:attrName>
                                          <p:attrName>ppt_y</p:attrName>
                                        </p:attrNameLst>
                                      </p:cBhvr>
                                      <p:rCtr x="2135" y="23"/>
                                    </p:animMotion>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42" presetClass="path" presetSubtype="0" decel="100000" fill="hold" grpId="1" nodeType="withEffect">
                                  <p:stCondLst>
                                    <p:cond delay="0"/>
                                  </p:stCondLst>
                                  <p:childTnLst>
                                    <p:animMotion origin="layout" path="M -1.45833E-6 2.96296E-6 L 0.04284 0.00069 " pathEditMode="relative" rAng="0" ptsTypes="AA">
                                      <p:cBhvr>
                                        <p:cTn id="32" dur="500" spd="-100000" fill="hold"/>
                                        <p:tgtEl>
                                          <p:spTgt spid="31"/>
                                        </p:tgtEl>
                                        <p:attrNameLst>
                                          <p:attrName>ppt_x</p:attrName>
                                          <p:attrName>ppt_y</p:attrName>
                                        </p:attrNameLst>
                                      </p:cBhvr>
                                      <p:rCtr x="2135" y="23"/>
                                    </p:animMotion>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grpId="1" nodeType="withEffect">
                                  <p:stCondLst>
                                    <p:cond delay="0"/>
                                  </p:stCondLst>
                                  <p:childTnLst>
                                    <p:animMotion origin="layout" path="M -1.45833E-6 2.96296E-6 L 0.04284 0.00069 " pathEditMode="relative" rAng="0" ptsTypes="AA">
                                      <p:cBhvr>
                                        <p:cTn id="37" dur="500" spd="-100000" fill="hold"/>
                                        <p:tgtEl>
                                          <p:spTgt spid="14"/>
                                        </p:tgtEl>
                                        <p:attrNameLst>
                                          <p:attrName>ppt_x</p:attrName>
                                          <p:attrName>ppt_y</p:attrName>
                                        </p:attrNameLst>
                                      </p:cBhvr>
                                      <p:rCtr x="2135" y="23"/>
                                    </p:animMotion>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42" presetClass="path" presetSubtype="0" decel="100000" fill="hold" nodeType="withEffect">
                                  <p:stCondLst>
                                    <p:cond delay="0"/>
                                  </p:stCondLst>
                                  <p:childTnLst>
                                    <p:animMotion origin="layout" path="M 8.33333E-7 1.85185E-6 L -0.04635 0.00903 " pathEditMode="relative" rAng="0" ptsTypes="AA">
                                      <p:cBhvr>
                                        <p:cTn id="42" dur="500" spd="-100000" fill="hold"/>
                                        <p:tgtEl>
                                          <p:spTgt spid="8"/>
                                        </p:tgtEl>
                                        <p:attrNameLst>
                                          <p:attrName>ppt_x</p:attrName>
                                          <p:attrName>ppt_y</p:attrName>
                                        </p:attrNameLst>
                                      </p:cBhvr>
                                      <p:rCtr x="-2318"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30" grpId="0"/>
      <p:bldP spid="30" grpId="1"/>
      <p:bldP spid="31" grpId="0"/>
      <p:bldP spid="31" grpId="1"/>
      <p:bldP spid="11" grpId="0"/>
      <p:bldP spid="11" grpId="1"/>
      <p:bldP spid="12" grpId="0"/>
      <p:bldP spid="12" grpId="1"/>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t>Provides a beginners view to the stack</a:t>
            </a:r>
            <a:endParaRPr lang="en-US" dirty="0"/>
          </a:p>
        </p:txBody>
      </p:sp>
      <p:grpSp>
        <p:nvGrpSpPr>
          <p:cNvPr id="4" name="Group 3">
            <a:extLst>
              <a:ext uri="{FF2B5EF4-FFF2-40B4-BE49-F238E27FC236}">
                <a16:creationId xmlns:a16="http://schemas.microsoft.com/office/drawing/2014/main" id="{B241E225-2E0C-4AB9-8A10-1049B4D9E3CA}"/>
              </a:ext>
            </a:extLst>
          </p:cNvPr>
          <p:cNvGrpSpPr/>
          <p:nvPr/>
        </p:nvGrpSpPr>
        <p:grpSpPr>
          <a:xfrm>
            <a:off x="3101585" y="1106050"/>
            <a:ext cx="8820866" cy="4784158"/>
            <a:chOff x="368854" y="1108162"/>
            <a:chExt cx="8820866" cy="4784158"/>
          </a:xfrm>
        </p:grpSpPr>
        <p:sp>
          <p:nvSpPr>
            <p:cNvPr id="31" name="Rectangle 30">
              <a:extLst>
                <a:ext uri="{FF2B5EF4-FFF2-40B4-BE49-F238E27FC236}">
                  <a16:creationId xmlns:a16="http://schemas.microsoft.com/office/drawing/2014/main" id="{B0D4F7B4-8358-41AF-A0C3-FEB080261CFE}"/>
                </a:ext>
              </a:extLst>
            </p:cNvPr>
            <p:cNvSpPr/>
            <p:nvPr/>
          </p:nvSpPr>
          <p:spPr>
            <a:xfrm>
              <a:off x="368854" y="1331495"/>
              <a:ext cx="8820866" cy="4560825"/>
            </a:xfrm>
            <a:prstGeom prst="rect">
              <a:avLst/>
            </a:prstGeom>
            <a:pattFill prst="pct5">
              <a:fgClr>
                <a:schemeClr val="bg1">
                  <a:lumMod val="75000"/>
                  <a:lumOff val="25000"/>
                </a:schemeClr>
              </a:fgClr>
              <a:bgClr>
                <a:schemeClr val="bg1"/>
              </a:bgClr>
            </a:pattFill>
            <a:ln w="28575" cap="rnd">
              <a:gradFill flip="none" rotWithShape="1">
                <a:gsLst>
                  <a:gs pos="0">
                    <a:schemeClr val="accent1"/>
                  </a:gs>
                  <a:gs pos="52000">
                    <a:schemeClr val="accent2"/>
                  </a:gs>
                  <a:gs pos="100000">
                    <a:schemeClr val="accent3"/>
                  </a:gs>
                </a:gsLst>
                <a:lin ang="13500000" scaled="1"/>
                <a:tileRect/>
              </a:gradFill>
              <a:prstDash val="sysDot"/>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11" name="TextBox 10">
              <a:extLst>
                <a:ext uri="{FF2B5EF4-FFF2-40B4-BE49-F238E27FC236}">
                  <a16:creationId xmlns:a16="http://schemas.microsoft.com/office/drawing/2014/main" id="{C4733DC6-D939-4444-819D-40CFFE955866}"/>
                </a:ext>
              </a:extLst>
            </p:cNvPr>
            <p:cNvSpPr txBox="1"/>
            <p:nvPr/>
          </p:nvSpPr>
          <p:spPr>
            <a:xfrm>
              <a:off x="487695" y="1687825"/>
              <a:ext cx="2107891" cy="3118161"/>
            </a:xfrm>
            <a:prstGeom prst="rect">
              <a:avLst/>
            </a:prstGeom>
            <a:noFill/>
          </p:spPr>
          <p:txBody>
            <a:bodyPr wrap="square" lIns="0" tIns="0" rIns="0" bIns="0">
              <a:spAutoFit/>
            </a:bodyPr>
            <a:lstStyle/>
            <a:p>
              <a:pPr defTabSz="609570">
                <a:lnSpc>
                  <a:spcPct val="90000"/>
                </a:lnSpc>
                <a:spcBef>
                  <a:spcPct val="20000"/>
                </a:spcBef>
                <a:spcAft>
                  <a:spcPts val="800"/>
                </a:spcAft>
              </a:pPr>
              <a:r>
                <a:rPr lang="en-US" sz="1200" b="1" dirty="0">
                  <a:solidFill>
                    <a:schemeClr val="accent3"/>
                  </a:solidFill>
                  <a:latin typeface="Amazon Ember"/>
                </a:rPr>
                <a:t>PREPARE</a:t>
              </a:r>
            </a:p>
            <a:p>
              <a:pPr defTabSz="609570">
                <a:lnSpc>
                  <a:spcPct val="90000"/>
                </a:lnSpc>
                <a:spcBef>
                  <a:spcPct val="20000"/>
                </a:spcBef>
                <a:spcAft>
                  <a:spcPts val="800"/>
                </a:spcAft>
              </a:pPr>
              <a:r>
                <a:rPr lang="en-US" sz="1200" b="1" dirty="0">
                  <a:solidFill>
                    <a:srgbClr val="FFFFFF"/>
                  </a:solidFill>
                  <a:latin typeface="Amazon Ember"/>
                </a:rPr>
                <a:t>SageMaker Ground Truth</a:t>
              </a:r>
              <a:br>
                <a:rPr lang="en-US" sz="2133" b="1" dirty="0">
                  <a:solidFill>
                    <a:srgbClr val="FFFFFF"/>
                  </a:solidFill>
                  <a:latin typeface="Amazon Ember"/>
                </a:rPr>
              </a:br>
              <a:r>
                <a:rPr lang="en-US" sz="933" dirty="0">
                  <a:solidFill>
                    <a:srgbClr val="FFFFFF">
                      <a:lumMod val="65000"/>
                    </a:srgbClr>
                  </a:solidFill>
                </a:rPr>
                <a:t>Label training data for </a:t>
              </a:r>
              <a:br>
                <a:rPr lang="en-US" sz="933" dirty="0">
                  <a:solidFill>
                    <a:srgbClr val="FFFFFF">
                      <a:lumMod val="65000"/>
                    </a:srgbClr>
                  </a:solidFill>
                </a:rPr>
              </a:br>
              <a:r>
                <a:rPr lang="en-US" sz="933" dirty="0">
                  <a:solidFill>
                    <a:srgbClr val="FFFFFF">
                      <a:lumMod val="65000"/>
                    </a:srgbClr>
                  </a:solidFill>
                </a:rPr>
                <a:t>machine learning </a:t>
              </a:r>
            </a:p>
            <a:p>
              <a:pPr defTabSz="609570">
                <a:lnSpc>
                  <a:spcPct val="90000"/>
                </a:lnSpc>
                <a:spcBef>
                  <a:spcPct val="20000"/>
                </a:spcBef>
                <a:spcAft>
                  <a:spcPts val="800"/>
                </a:spcAft>
              </a:pPr>
              <a:r>
                <a:rPr lang="en-US" sz="1200" b="1" dirty="0">
                  <a:solidFill>
                    <a:srgbClr val="FFFFFF"/>
                  </a:solidFill>
                  <a:latin typeface="Amazon Ember"/>
                </a:rPr>
                <a:t>SageMaker Data Wrangler </a:t>
              </a:r>
              <a:br>
                <a:rPr lang="en-US" sz="1333" b="1" dirty="0">
                  <a:solidFill>
                    <a:srgbClr val="FFFFFF"/>
                  </a:solidFill>
                  <a:latin typeface="Amazon Ember"/>
                </a:rPr>
              </a:br>
              <a:r>
                <a:rPr lang="en-US" sz="933" dirty="0">
                  <a:solidFill>
                    <a:srgbClr val="FFFFFF">
                      <a:lumMod val="65000"/>
                    </a:srgbClr>
                  </a:solidFill>
                </a:rPr>
                <a:t>Aggregate and prepare data for </a:t>
              </a:r>
              <a:br>
                <a:rPr lang="en-US" sz="933" dirty="0">
                  <a:solidFill>
                    <a:srgbClr val="FFFFFF">
                      <a:lumMod val="65000"/>
                    </a:srgbClr>
                  </a:solidFill>
                </a:rPr>
              </a:br>
              <a:r>
                <a:rPr lang="en-US" sz="933" dirty="0">
                  <a:solidFill>
                    <a:srgbClr val="FFFFFF">
                      <a:lumMod val="65000"/>
                    </a:srgbClr>
                  </a:solidFill>
                </a:rPr>
                <a:t>machine learning</a:t>
              </a:r>
            </a:p>
            <a:p>
              <a:pPr defTabSz="609570">
                <a:lnSpc>
                  <a:spcPct val="90000"/>
                </a:lnSpc>
                <a:spcBef>
                  <a:spcPct val="20000"/>
                </a:spcBef>
                <a:spcAft>
                  <a:spcPts val="800"/>
                </a:spcAft>
              </a:pPr>
              <a:r>
                <a:rPr lang="en-US" sz="1200" b="1" dirty="0">
                  <a:solidFill>
                    <a:srgbClr val="FFFFFF"/>
                  </a:solidFill>
                  <a:latin typeface="Amazon Ember"/>
                </a:rPr>
                <a:t>SageMaker Processing</a:t>
              </a:r>
              <a:br>
                <a:rPr lang="en-US" sz="1333" b="1" dirty="0">
                  <a:solidFill>
                    <a:srgbClr val="FFFFFF"/>
                  </a:solidFill>
                  <a:latin typeface="Amazon Ember"/>
                </a:rPr>
              </a:br>
              <a:r>
                <a:rPr lang="en-US" sz="933" dirty="0">
                  <a:solidFill>
                    <a:srgbClr val="FFFFFF">
                      <a:lumMod val="65000"/>
                    </a:srgbClr>
                  </a:solidFill>
                  <a:latin typeface="Amazon Ember"/>
                </a:rPr>
                <a:t>Built-in Python, BYO R/Spark</a:t>
              </a:r>
            </a:p>
            <a:p>
              <a:pPr defTabSz="609570">
                <a:lnSpc>
                  <a:spcPct val="90000"/>
                </a:lnSpc>
                <a:spcBef>
                  <a:spcPct val="20000"/>
                </a:spcBef>
                <a:spcAft>
                  <a:spcPts val="800"/>
                </a:spcAft>
              </a:pPr>
              <a:r>
                <a:rPr lang="en-US" sz="1200" b="1" dirty="0"/>
                <a:t>SageMaker Feature Store </a:t>
              </a:r>
              <a:br>
                <a:rPr lang="en-US" sz="1200" b="1" dirty="0">
                  <a:latin typeface="Amazon Ember"/>
                </a:rPr>
              </a:br>
              <a:r>
                <a:rPr lang="en-US" sz="933" dirty="0">
                  <a:solidFill>
                    <a:schemeClr val="tx1">
                      <a:lumMod val="65000"/>
                    </a:schemeClr>
                  </a:solidFill>
                </a:rPr>
                <a:t>Store, update, retrieve, and </a:t>
              </a:r>
              <a:br>
                <a:rPr lang="en-US" sz="933" dirty="0">
                  <a:solidFill>
                    <a:schemeClr val="tx1">
                      <a:lumMod val="65000"/>
                    </a:schemeClr>
                  </a:solidFill>
                </a:rPr>
              </a:br>
              <a:r>
                <a:rPr lang="en-US" sz="933" dirty="0">
                  <a:solidFill>
                    <a:schemeClr val="tx1">
                      <a:lumMod val="65000"/>
                    </a:schemeClr>
                  </a:solidFill>
                </a:rPr>
                <a:t>share features</a:t>
              </a:r>
              <a:endParaRPr lang="en-US" sz="933" dirty="0">
                <a:solidFill>
                  <a:schemeClr val="tx1">
                    <a:lumMod val="65000"/>
                  </a:schemeClr>
                </a:solidFill>
                <a:latin typeface="Amazon Ember"/>
              </a:endParaRPr>
            </a:p>
            <a:p>
              <a:pPr defTabSz="609570">
                <a:lnSpc>
                  <a:spcPct val="90000"/>
                </a:lnSpc>
                <a:spcBef>
                  <a:spcPct val="20000"/>
                </a:spcBef>
                <a:spcAft>
                  <a:spcPts val="800"/>
                </a:spcAft>
              </a:pPr>
              <a:r>
                <a:rPr lang="en-US" sz="1200" b="1" dirty="0">
                  <a:latin typeface="Amazon Ember"/>
                </a:rPr>
                <a:t>SageMaker Clarify </a:t>
              </a:r>
              <a:br>
                <a:rPr lang="en-US" sz="1200" b="1" dirty="0">
                  <a:latin typeface="Amazon Ember"/>
                </a:rPr>
              </a:br>
              <a:r>
                <a:rPr lang="en-US" sz="933" dirty="0">
                  <a:solidFill>
                    <a:schemeClr val="tx1">
                      <a:lumMod val="65000"/>
                    </a:schemeClr>
                  </a:solidFill>
                </a:rPr>
                <a:t>Detect bias and understand </a:t>
              </a:r>
              <a:br>
                <a:rPr lang="en-US" sz="933" dirty="0">
                  <a:solidFill>
                    <a:schemeClr val="tx1">
                      <a:lumMod val="65000"/>
                    </a:schemeClr>
                  </a:solidFill>
                </a:rPr>
              </a:br>
              <a:r>
                <a:rPr lang="en-US" sz="933" dirty="0">
                  <a:solidFill>
                    <a:schemeClr val="tx1">
                      <a:lumMod val="65000"/>
                    </a:schemeClr>
                  </a:solidFill>
                </a:rPr>
                <a:t>model predictions</a:t>
              </a:r>
              <a:endParaRPr lang="en-US" sz="933" dirty="0">
                <a:solidFill>
                  <a:schemeClr val="tx1">
                    <a:lumMod val="65000"/>
                  </a:schemeClr>
                </a:solidFill>
                <a:latin typeface="Amazon Ember"/>
              </a:endParaRPr>
            </a:p>
            <a:p>
              <a:pPr defTabSz="609570">
                <a:lnSpc>
                  <a:spcPct val="90000"/>
                </a:lnSpc>
                <a:spcBef>
                  <a:spcPct val="20000"/>
                </a:spcBef>
                <a:spcAft>
                  <a:spcPts val="800"/>
                </a:spcAft>
              </a:pPr>
              <a:endParaRPr lang="en-US" sz="933" dirty="0">
                <a:solidFill>
                  <a:srgbClr val="FFFFFF">
                    <a:lumMod val="65000"/>
                  </a:srgbClr>
                </a:solidFill>
                <a:latin typeface="Amazon Ember"/>
              </a:endParaRPr>
            </a:p>
          </p:txBody>
        </p:sp>
        <p:sp>
          <p:nvSpPr>
            <p:cNvPr id="13" name="Rectangle 12">
              <a:extLst>
                <a:ext uri="{FF2B5EF4-FFF2-40B4-BE49-F238E27FC236}">
                  <a16:creationId xmlns:a16="http://schemas.microsoft.com/office/drawing/2014/main" id="{8631CC94-5F3E-4CA7-97BB-2AA97EA7A0CE}"/>
                </a:ext>
              </a:extLst>
            </p:cNvPr>
            <p:cNvSpPr/>
            <p:nvPr/>
          </p:nvSpPr>
          <p:spPr>
            <a:xfrm>
              <a:off x="2619146" y="1652428"/>
              <a:ext cx="2107891" cy="2884826"/>
            </a:xfrm>
            <a:prstGeom prst="rect">
              <a:avLst/>
            </a:prstGeom>
            <a:noFill/>
            <a:ln>
              <a:noFill/>
            </a:ln>
          </p:spPr>
          <p:txBody>
            <a:bodyPr vert="horz" lIns="0" tIns="0" rIns="0" bIns="0" rtlCol="0" anchor="t" anchorCtr="0">
              <a:noAutofit/>
            </a:bodyPr>
            <a:lstStyle/>
            <a:p>
              <a:pPr defTabSz="609570">
                <a:lnSpc>
                  <a:spcPct val="90000"/>
                </a:lnSpc>
                <a:spcBef>
                  <a:spcPct val="20000"/>
                </a:spcBef>
                <a:spcAft>
                  <a:spcPts val="800"/>
                </a:spcAft>
              </a:pPr>
              <a:r>
                <a:rPr lang="en-US" sz="1200" b="1" dirty="0">
                  <a:solidFill>
                    <a:schemeClr val="accent3"/>
                  </a:solidFill>
                  <a:latin typeface="Amazon Ember"/>
                </a:rPr>
                <a:t>BUILD</a:t>
              </a:r>
            </a:p>
            <a:p>
              <a:pPr defTabSz="609570">
                <a:lnSpc>
                  <a:spcPct val="90000"/>
                </a:lnSpc>
                <a:spcBef>
                  <a:spcPct val="20000"/>
                </a:spcBef>
                <a:spcAft>
                  <a:spcPts val="800"/>
                </a:spcAft>
              </a:pPr>
              <a:r>
                <a:rPr lang="en-US" sz="1200" b="1" dirty="0">
                  <a:solidFill>
                    <a:srgbClr val="FFFFFF"/>
                  </a:solidFill>
                  <a:latin typeface="Amazon Ember"/>
                </a:rPr>
                <a:t>SageMaker Studio Notebooks</a:t>
              </a:r>
              <a:br>
                <a:rPr lang="en-US" sz="1067" b="1" dirty="0">
                  <a:latin typeface="Amazon Ember"/>
                </a:rPr>
              </a:br>
              <a:r>
                <a:rPr lang="en-US" sz="933" dirty="0">
                  <a:solidFill>
                    <a:srgbClr val="FFFFFF">
                      <a:lumMod val="65000"/>
                    </a:srgbClr>
                  </a:solidFill>
                </a:rPr>
                <a:t>Jupyter notebooks with elastic compute and sharing</a:t>
              </a:r>
            </a:p>
            <a:p>
              <a:pPr defTabSz="609570">
                <a:lnSpc>
                  <a:spcPct val="90000"/>
                </a:lnSpc>
                <a:spcBef>
                  <a:spcPct val="20000"/>
                </a:spcBef>
                <a:spcAft>
                  <a:spcPts val="800"/>
                </a:spcAft>
              </a:pPr>
              <a:r>
                <a:rPr lang="en-US" sz="1200" b="1" dirty="0">
                  <a:solidFill>
                    <a:srgbClr val="FFFFFF"/>
                  </a:solidFill>
                  <a:latin typeface="Amazon Ember"/>
                </a:rPr>
                <a:t>Built-in and bring-</a:t>
              </a:r>
              <a:br>
                <a:rPr lang="en-US" sz="1200" b="1" dirty="0">
                  <a:solidFill>
                    <a:srgbClr val="FFFFFF"/>
                  </a:solidFill>
                  <a:latin typeface="Amazon Ember"/>
                </a:rPr>
              </a:br>
              <a:r>
                <a:rPr lang="en-US" sz="1200" b="1" dirty="0">
                  <a:solidFill>
                    <a:srgbClr val="FFFFFF"/>
                  </a:solidFill>
                  <a:latin typeface="Amazon Ember"/>
                </a:rPr>
                <a:t>your-own algorithms</a:t>
              </a:r>
              <a:br>
                <a:rPr lang="en-US" sz="1200" b="1" dirty="0">
                  <a:latin typeface="Amazon Ember"/>
                </a:rPr>
              </a:br>
              <a:r>
                <a:rPr lang="en-US" sz="933" dirty="0">
                  <a:solidFill>
                    <a:srgbClr val="FFFFFF">
                      <a:lumMod val="65000"/>
                    </a:srgbClr>
                  </a:solidFill>
                </a:rPr>
                <a:t>Dozens of optimized algorithms </a:t>
              </a:r>
              <a:br>
                <a:rPr lang="en-US" sz="933" dirty="0">
                  <a:solidFill>
                    <a:srgbClr val="FFFFFF">
                      <a:lumMod val="65000"/>
                    </a:srgbClr>
                  </a:solidFill>
                </a:rPr>
              </a:br>
              <a:r>
                <a:rPr lang="en-US" sz="933" dirty="0">
                  <a:solidFill>
                    <a:srgbClr val="FFFFFF">
                      <a:lumMod val="65000"/>
                    </a:srgbClr>
                  </a:solidFill>
                </a:rPr>
                <a:t>or bring your own</a:t>
              </a:r>
            </a:p>
            <a:p>
              <a:pPr defTabSz="609570">
                <a:lnSpc>
                  <a:spcPct val="90000"/>
                </a:lnSpc>
                <a:spcBef>
                  <a:spcPct val="20000"/>
                </a:spcBef>
                <a:spcAft>
                  <a:spcPts val="800"/>
                </a:spcAft>
              </a:pPr>
              <a:r>
                <a:rPr lang="en-US" sz="1200" b="1" dirty="0">
                  <a:solidFill>
                    <a:srgbClr val="FFFFFF"/>
                  </a:solidFill>
                  <a:latin typeface="Amazon Ember"/>
                </a:rPr>
                <a:t>Local mode</a:t>
              </a:r>
              <a:br>
                <a:rPr lang="en-US" sz="1200" b="1" dirty="0">
                  <a:latin typeface="Amazon Ember"/>
                </a:rPr>
              </a:br>
              <a:r>
                <a:rPr lang="en-US" sz="933" dirty="0">
                  <a:solidFill>
                    <a:srgbClr val="FFFFFF">
                      <a:lumMod val="65000"/>
                    </a:srgbClr>
                  </a:solidFill>
                </a:rPr>
                <a:t>Test and prototype on your </a:t>
              </a:r>
              <a:br>
                <a:rPr lang="en-US" sz="933" dirty="0">
                  <a:solidFill>
                    <a:srgbClr val="FFFFFF">
                      <a:lumMod val="65000"/>
                    </a:srgbClr>
                  </a:solidFill>
                </a:rPr>
              </a:br>
              <a:r>
                <a:rPr lang="en-US" sz="933" dirty="0">
                  <a:solidFill>
                    <a:srgbClr val="FFFFFF">
                      <a:lumMod val="65000"/>
                    </a:srgbClr>
                  </a:solidFill>
                </a:rPr>
                <a:t>local machine</a:t>
              </a:r>
            </a:p>
            <a:p>
              <a:pPr defTabSz="609570">
                <a:lnSpc>
                  <a:spcPct val="90000"/>
                </a:lnSpc>
                <a:spcBef>
                  <a:spcPct val="20000"/>
                </a:spcBef>
                <a:spcAft>
                  <a:spcPts val="800"/>
                </a:spcAft>
              </a:pPr>
              <a:r>
                <a:rPr lang="en-US" sz="1200" b="1" dirty="0">
                  <a:solidFill>
                    <a:srgbClr val="FFFFFF"/>
                  </a:solidFill>
                  <a:latin typeface="Amazon Ember"/>
                </a:rPr>
                <a:t>SageMaker Autopilot</a:t>
              </a:r>
              <a:br>
                <a:rPr lang="en-US" sz="1067" b="1" dirty="0">
                  <a:latin typeface="Amazon Ember"/>
                </a:rPr>
              </a:br>
              <a:r>
                <a:rPr lang="en-US" sz="933" dirty="0">
                  <a:solidFill>
                    <a:srgbClr val="FFFFFF">
                      <a:lumMod val="65000"/>
                    </a:srgbClr>
                  </a:solidFill>
                </a:rPr>
                <a:t>Automatically create machine learning models with full visibility</a:t>
              </a:r>
            </a:p>
            <a:p>
              <a:pPr defTabSz="609570">
                <a:lnSpc>
                  <a:spcPct val="90000"/>
                </a:lnSpc>
                <a:spcBef>
                  <a:spcPct val="20000"/>
                </a:spcBef>
                <a:spcAft>
                  <a:spcPts val="800"/>
                </a:spcAft>
              </a:pPr>
              <a:r>
                <a:rPr lang="en-US" sz="1200" b="1" dirty="0">
                  <a:solidFill>
                    <a:srgbClr val="FFFFFF"/>
                  </a:solidFill>
                  <a:latin typeface="Amazon Ember"/>
                </a:rPr>
                <a:t>SageMaker JumpStart </a:t>
              </a:r>
              <a:br>
                <a:rPr lang="en-US" sz="1067" b="1" dirty="0"/>
              </a:br>
              <a:r>
                <a:rPr lang="en-US" sz="933" dirty="0">
                  <a:solidFill>
                    <a:srgbClr val="FFFFFF">
                      <a:lumMod val="65000"/>
                    </a:srgbClr>
                  </a:solidFill>
                </a:rPr>
                <a:t>Pre-built solutions for common </a:t>
              </a:r>
              <a:br>
                <a:rPr lang="en-US" sz="933" dirty="0">
                  <a:solidFill>
                    <a:srgbClr val="FFFFFF">
                      <a:lumMod val="65000"/>
                    </a:srgbClr>
                  </a:solidFill>
                </a:rPr>
              </a:br>
              <a:r>
                <a:rPr lang="en-US" sz="933" dirty="0">
                  <a:solidFill>
                    <a:srgbClr val="FFFFFF">
                      <a:lumMod val="65000"/>
                    </a:srgbClr>
                  </a:solidFill>
                </a:rPr>
                <a:t>use cases</a:t>
              </a:r>
            </a:p>
            <a:p>
              <a:pPr defTabSz="609570">
                <a:lnSpc>
                  <a:spcPct val="90000"/>
                </a:lnSpc>
                <a:spcBef>
                  <a:spcPct val="20000"/>
                </a:spcBef>
                <a:spcAft>
                  <a:spcPts val="800"/>
                </a:spcAft>
              </a:pPr>
              <a:endParaRPr lang="en-US" sz="800" dirty="0">
                <a:solidFill>
                  <a:schemeClr val="tx1">
                    <a:lumMod val="65000"/>
                  </a:schemeClr>
                </a:solidFill>
                <a:latin typeface="Amazon Ember"/>
              </a:endParaRPr>
            </a:p>
          </p:txBody>
        </p:sp>
        <p:sp>
          <p:nvSpPr>
            <p:cNvPr id="17" name="Rectangle 16">
              <a:extLst>
                <a:ext uri="{FF2B5EF4-FFF2-40B4-BE49-F238E27FC236}">
                  <a16:creationId xmlns:a16="http://schemas.microsoft.com/office/drawing/2014/main" id="{18594AE3-FCB1-4012-8673-C463930C8488}"/>
                </a:ext>
              </a:extLst>
            </p:cNvPr>
            <p:cNvSpPr/>
            <p:nvPr/>
          </p:nvSpPr>
          <p:spPr>
            <a:xfrm>
              <a:off x="4895332" y="1647474"/>
              <a:ext cx="2107891" cy="3246110"/>
            </a:xfrm>
            <a:prstGeom prst="rect">
              <a:avLst/>
            </a:prstGeom>
            <a:noFill/>
            <a:ln>
              <a:noFill/>
            </a:ln>
          </p:spPr>
          <p:txBody>
            <a:bodyPr vert="horz" lIns="0" tIns="0" rIns="243840" bIns="0" rtlCol="0" anchor="t" anchorCtr="0">
              <a:noAutofit/>
            </a:bodyPr>
            <a:lstStyle/>
            <a:p>
              <a:pPr defTabSz="609570">
                <a:lnSpc>
                  <a:spcPct val="90000"/>
                </a:lnSpc>
                <a:spcBef>
                  <a:spcPct val="20000"/>
                </a:spcBef>
                <a:spcAft>
                  <a:spcPts val="800"/>
                </a:spcAft>
              </a:pPr>
              <a:r>
                <a:rPr lang="en-US" sz="1200" b="1" dirty="0">
                  <a:solidFill>
                    <a:schemeClr val="accent3"/>
                  </a:solidFill>
                  <a:latin typeface="Amazon Ember"/>
                </a:rPr>
                <a:t>TRAIN &amp; TUNE</a:t>
              </a:r>
            </a:p>
            <a:p>
              <a:pPr defTabSz="609570">
                <a:lnSpc>
                  <a:spcPct val="90000"/>
                </a:lnSpc>
                <a:spcBef>
                  <a:spcPct val="20000"/>
                </a:spcBef>
                <a:spcAft>
                  <a:spcPts val="800"/>
                </a:spcAft>
              </a:pPr>
              <a:r>
                <a:rPr lang="en-US" sz="1200" b="1" dirty="0">
                  <a:solidFill>
                    <a:srgbClr val="FFFFFF"/>
                  </a:solidFill>
                  <a:latin typeface="Amazon Ember"/>
                </a:rPr>
                <a:t>Managed training</a:t>
              </a:r>
              <a:br>
                <a:rPr lang="en-US" sz="1067" b="1" dirty="0">
                  <a:latin typeface="Amazon Ember"/>
                </a:rPr>
              </a:br>
              <a:r>
                <a:rPr lang="en-US" sz="933" dirty="0">
                  <a:solidFill>
                    <a:srgbClr val="FFFFFF">
                      <a:lumMod val="65000"/>
                    </a:srgbClr>
                  </a:solidFill>
                </a:rPr>
                <a:t>Distributed infrastructure management</a:t>
              </a:r>
            </a:p>
            <a:p>
              <a:pPr defTabSz="609570">
                <a:lnSpc>
                  <a:spcPct val="90000"/>
                </a:lnSpc>
                <a:spcBef>
                  <a:spcPct val="20000"/>
                </a:spcBef>
                <a:spcAft>
                  <a:spcPts val="800"/>
                </a:spcAft>
              </a:pPr>
              <a:r>
                <a:rPr lang="en-US" sz="1200" b="1" dirty="0">
                  <a:solidFill>
                    <a:srgbClr val="FFFFFF"/>
                  </a:solidFill>
                  <a:latin typeface="Amazon Ember"/>
                </a:rPr>
                <a:t>SageMaker Experiments</a:t>
              </a:r>
              <a:br>
                <a:rPr lang="en-US" sz="1067" b="1" dirty="0">
                  <a:latin typeface="Amazon Ember"/>
                </a:rPr>
              </a:br>
              <a:r>
                <a:rPr lang="en-US" sz="933" dirty="0">
                  <a:solidFill>
                    <a:srgbClr val="FFFFFF">
                      <a:lumMod val="65000"/>
                    </a:srgbClr>
                  </a:solidFill>
                </a:rPr>
                <a:t>Capture, organize, and compare </a:t>
              </a:r>
              <a:br>
                <a:rPr lang="en-US" sz="933" dirty="0">
                  <a:solidFill>
                    <a:srgbClr val="FFFFFF">
                      <a:lumMod val="65000"/>
                    </a:srgbClr>
                  </a:solidFill>
                </a:rPr>
              </a:br>
              <a:r>
                <a:rPr lang="en-US" sz="933" dirty="0">
                  <a:solidFill>
                    <a:srgbClr val="FFFFFF">
                      <a:lumMod val="65000"/>
                    </a:srgbClr>
                  </a:solidFill>
                </a:rPr>
                <a:t>every step</a:t>
              </a:r>
            </a:p>
            <a:p>
              <a:pPr defTabSz="609570">
                <a:lnSpc>
                  <a:spcPct val="90000"/>
                </a:lnSpc>
                <a:spcBef>
                  <a:spcPct val="20000"/>
                </a:spcBef>
                <a:spcAft>
                  <a:spcPts val="800"/>
                </a:spcAft>
              </a:pPr>
              <a:r>
                <a:rPr lang="en-US" sz="1200" b="1" dirty="0">
                  <a:solidFill>
                    <a:srgbClr val="FFFFFF"/>
                  </a:solidFill>
                  <a:latin typeface="Amazon Ember"/>
                </a:rPr>
                <a:t>Automatic </a:t>
              </a:r>
              <a:br>
                <a:rPr lang="en-US" sz="1200" b="1" dirty="0">
                  <a:solidFill>
                    <a:srgbClr val="FFFFFF"/>
                  </a:solidFill>
                  <a:latin typeface="Amazon Ember"/>
                </a:rPr>
              </a:br>
              <a:r>
                <a:rPr lang="en-US" sz="1200" b="1" dirty="0">
                  <a:solidFill>
                    <a:srgbClr val="FFFFFF"/>
                  </a:solidFill>
                  <a:latin typeface="Amazon Ember"/>
                </a:rPr>
                <a:t>model tuning</a:t>
              </a:r>
              <a:br>
                <a:rPr lang="en-US" sz="1067" b="1" dirty="0">
                  <a:latin typeface="Amazon Ember"/>
                </a:rPr>
              </a:br>
              <a:r>
                <a:rPr lang="en-US" sz="933" dirty="0">
                  <a:solidFill>
                    <a:srgbClr val="FFFFFF">
                      <a:lumMod val="65000"/>
                    </a:srgbClr>
                  </a:solidFill>
                </a:rPr>
                <a:t>Hyperparameter optimization</a:t>
              </a:r>
            </a:p>
            <a:p>
              <a:pPr defTabSz="609570">
                <a:lnSpc>
                  <a:spcPct val="90000"/>
                </a:lnSpc>
                <a:spcBef>
                  <a:spcPct val="20000"/>
                </a:spcBef>
                <a:spcAft>
                  <a:spcPts val="800"/>
                </a:spcAft>
              </a:pPr>
              <a:r>
                <a:rPr lang="en-US" sz="1200" b="1" dirty="0">
                  <a:solidFill>
                    <a:srgbClr val="FFFFFF"/>
                  </a:solidFill>
                  <a:latin typeface="Amazon Ember"/>
                </a:rPr>
                <a:t>Distributed training </a:t>
              </a:r>
              <a:br>
                <a:rPr lang="en-US" sz="1200" b="1" dirty="0">
                  <a:solidFill>
                    <a:srgbClr val="FFFFFF"/>
                  </a:solidFill>
                  <a:latin typeface="Amazon Ember"/>
                </a:rPr>
              </a:br>
              <a:r>
                <a:rPr lang="en-US" sz="1200" b="1" dirty="0">
                  <a:solidFill>
                    <a:srgbClr val="FFFFFF"/>
                  </a:solidFill>
                  <a:latin typeface="Amazon Ember"/>
                </a:rPr>
                <a:t>libraries </a:t>
              </a:r>
              <a:br>
                <a:rPr lang="en-US" sz="1067" b="1" dirty="0">
                  <a:latin typeface="Amazon Ember"/>
                </a:rPr>
              </a:br>
              <a:r>
                <a:rPr lang="en-US" sz="933" dirty="0">
                  <a:solidFill>
                    <a:srgbClr val="FFFFFF">
                      <a:lumMod val="65000"/>
                    </a:srgbClr>
                  </a:solidFill>
                </a:rPr>
                <a:t>Training for large datasets </a:t>
              </a:r>
              <a:br>
                <a:rPr lang="en-US" sz="933" dirty="0">
                  <a:solidFill>
                    <a:srgbClr val="FFFFFF">
                      <a:lumMod val="65000"/>
                    </a:srgbClr>
                  </a:solidFill>
                </a:rPr>
              </a:br>
              <a:r>
                <a:rPr lang="en-US" sz="933" dirty="0">
                  <a:solidFill>
                    <a:srgbClr val="FFFFFF">
                      <a:lumMod val="65000"/>
                    </a:srgbClr>
                  </a:solidFill>
                </a:rPr>
                <a:t>and models</a:t>
              </a:r>
            </a:p>
            <a:p>
              <a:pPr defTabSz="609570">
                <a:lnSpc>
                  <a:spcPct val="90000"/>
                </a:lnSpc>
                <a:spcBef>
                  <a:spcPct val="20000"/>
                </a:spcBef>
                <a:spcAft>
                  <a:spcPts val="800"/>
                </a:spcAft>
              </a:pPr>
              <a:r>
                <a:rPr lang="en-US" sz="1200" b="1" dirty="0">
                  <a:solidFill>
                    <a:srgbClr val="FFFFFF"/>
                  </a:solidFill>
                  <a:latin typeface="Amazon Ember"/>
                </a:rPr>
                <a:t>SageMaker Debugger </a:t>
              </a:r>
              <a:br>
                <a:rPr lang="en-US" sz="1067" b="1" dirty="0">
                  <a:latin typeface="Amazon Ember"/>
                </a:rPr>
              </a:br>
              <a:r>
                <a:rPr lang="en-US" sz="933" dirty="0">
                  <a:solidFill>
                    <a:srgbClr val="FFFFFF">
                      <a:lumMod val="65000"/>
                    </a:srgbClr>
                  </a:solidFill>
                </a:rPr>
                <a:t>Debug and profile training runs</a:t>
              </a:r>
            </a:p>
            <a:p>
              <a:pPr defTabSz="609570">
                <a:lnSpc>
                  <a:spcPct val="90000"/>
                </a:lnSpc>
                <a:spcBef>
                  <a:spcPct val="20000"/>
                </a:spcBef>
                <a:spcAft>
                  <a:spcPts val="800"/>
                </a:spcAft>
              </a:pPr>
              <a:r>
                <a:rPr lang="en-US" sz="1200" b="1" dirty="0">
                  <a:solidFill>
                    <a:srgbClr val="FFFFFF"/>
                  </a:solidFill>
                  <a:latin typeface="Amazon Ember"/>
                </a:rPr>
                <a:t>Managed Spot training</a:t>
              </a:r>
              <a:br>
                <a:rPr lang="en-US" sz="1067" b="1" dirty="0">
                  <a:latin typeface="Amazon Ember"/>
                </a:rPr>
              </a:br>
              <a:r>
                <a:rPr lang="en-US" sz="933" dirty="0">
                  <a:solidFill>
                    <a:srgbClr val="FFFFFF">
                      <a:lumMod val="65000"/>
                    </a:srgbClr>
                  </a:solidFill>
                </a:rPr>
                <a:t>Reduce training cost by 90%</a:t>
              </a:r>
            </a:p>
          </p:txBody>
        </p:sp>
        <p:sp>
          <p:nvSpPr>
            <p:cNvPr id="29" name="TextBox 28">
              <a:extLst>
                <a:ext uri="{FF2B5EF4-FFF2-40B4-BE49-F238E27FC236}">
                  <a16:creationId xmlns:a16="http://schemas.microsoft.com/office/drawing/2014/main" id="{81706736-AE4D-4E2B-8617-ED5F2044D5AC}"/>
                </a:ext>
              </a:extLst>
            </p:cNvPr>
            <p:cNvSpPr txBox="1"/>
            <p:nvPr/>
          </p:nvSpPr>
          <p:spPr>
            <a:xfrm>
              <a:off x="7008817" y="1654108"/>
              <a:ext cx="2107891" cy="4238212"/>
            </a:xfrm>
            <a:prstGeom prst="rect">
              <a:avLst/>
            </a:prstGeom>
            <a:noFill/>
          </p:spPr>
          <p:txBody>
            <a:bodyPr wrap="square" lIns="0" tIns="0" rIns="0" bIns="0">
              <a:spAutoFit/>
            </a:bodyPr>
            <a:lstStyle/>
            <a:p>
              <a:pPr defTabSz="609570">
                <a:lnSpc>
                  <a:spcPct val="90000"/>
                </a:lnSpc>
                <a:spcBef>
                  <a:spcPct val="20000"/>
                </a:spcBef>
                <a:spcAft>
                  <a:spcPts val="800"/>
                </a:spcAft>
              </a:pPr>
              <a:r>
                <a:rPr lang="en-US" sz="1200" b="1" dirty="0">
                  <a:solidFill>
                    <a:schemeClr val="accent3"/>
                  </a:solidFill>
                  <a:latin typeface="Amazon Ember"/>
                </a:rPr>
                <a:t>DEPLOY &amp; MANAGE</a:t>
              </a:r>
            </a:p>
            <a:p>
              <a:pPr defTabSz="609570">
                <a:lnSpc>
                  <a:spcPct val="90000"/>
                </a:lnSpc>
                <a:spcBef>
                  <a:spcPct val="20000"/>
                </a:spcBef>
                <a:spcAft>
                  <a:spcPts val="800"/>
                </a:spcAft>
              </a:pPr>
              <a:r>
                <a:rPr lang="en-US" sz="1200" b="1" dirty="0">
                  <a:solidFill>
                    <a:srgbClr val="FFFFFF"/>
                  </a:solidFill>
                </a:rPr>
                <a:t>Managed </a:t>
              </a:r>
              <a:r>
                <a:rPr lang="en-US" sz="1200" b="1" dirty="0">
                  <a:solidFill>
                    <a:srgbClr val="FFFFFF"/>
                  </a:solidFill>
                  <a:latin typeface="Amazon Ember"/>
                </a:rPr>
                <a:t>deployment</a:t>
              </a:r>
              <a:br>
                <a:rPr lang="en-US" sz="2133" b="1" dirty="0">
                  <a:solidFill>
                    <a:srgbClr val="FFFFFF"/>
                  </a:solidFill>
                  <a:latin typeface="Amazon Ember"/>
                </a:rPr>
              </a:br>
              <a:r>
                <a:rPr lang="en-US" sz="933" dirty="0">
                  <a:solidFill>
                    <a:srgbClr val="FFFFFF">
                      <a:lumMod val="65000"/>
                    </a:srgbClr>
                  </a:solidFill>
                </a:rPr>
                <a:t>Fully managed, ultra low latency, </a:t>
              </a:r>
              <a:br>
                <a:rPr lang="en-US" sz="933" dirty="0">
                  <a:solidFill>
                    <a:srgbClr val="FFFFFF">
                      <a:lumMod val="65000"/>
                    </a:srgbClr>
                  </a:solidFill>
                </a:rPr>
              </a:br>
              <a:r>
                <a:rPr lang="en-US" sz="933" dirty="0">
                  <a:solidFill>
                    <a:srgbClr val="FFFFFF">
                      <a:lumMod val="65000"/>
                    </a:srgbClr>
                  </a:solidFill>
                </a:rPr>
                <a:t>high throughput</a:t>
              </a:r>
            </a:p>
            <a:p>
              <a:pPr defTabSz="609570">
                <a:lnSpc>
                  <a:spcPct val="90000"/>
                </a:lnSpc>
                <a:spcBef>
                  <a:spcPct val="20000"/>
                </a:spcBef>
                <a:spcAft>
                  <a:spcPts val="800"/>
                </a:spcAft>
              </a:pPr>
              <a:r>
                <a:rPr lang="en-US" sz="1200" b="1" dirty="0">
                  <a:solidFill>
                    <a:srgbClr val="FFFFFF"/>
                  </a:solidFill>
                </a:rPr>
                <a:t>Kubernetes and Kubeflow Integration</a:t>
              </a:r>
              <a:br>
                <a:rPr lang="en-US" sz="1200" b="1" dirty="0">
                  <a:solidFill>
                    <a:srgbClr val="FFFFFF"/>
                  </a:solidFill>
                  <a:latin typeface="Amazon Ember"/>
                </a:rPr>
              </a:br>
              <a:r>
                <a:rPr lang="en-US" sz="933" dirty="0">
                  <a:solidFill>
                    <a:schemeClr val="tx1">
                      <a:lumMod val="65000"/>
                    </a:schemeClr>
                  </a:solidFill>
                </a:rPr>
                <a:t>Simplify Kubernetes-based </a:t>
              </a:r>
              <a:br>
                <a:rPr lang="en-US" sz="933" dirty="0">
                  <a:solidFill>
                    <a:schemeClr val="tx1">
                      <a:lumMod val="65000"/>
                    </a:schemeClr>
                  </a:solidFill>
                </a:rPr>
              </a:br>
              <a:r>
                <a:rPr lang="en-US" sz="933" dirty="0">
                  <a:solidFill>
                    <a:schemeClr val="tx1">
                      <a:lumMod val="65000"/>
                    </a:schemeClr>
                  </a:solidFill>
                </a:rPr>
                <a:t>machine learning</a:t>
              </a:r>
              <a:endParaRPr lang="en-US" sz="933" dirty="0">
                <a:solidFill>
                  <a:schemeClr val="tx1">
                    <a:lumMod val="65000"/>
                  </a:schemeClr>
                </a:solidFill>
                <a:latin typeface="Amazon Ember"/>
              </a:endParaRPr>
            </a:p>
            <a:p>
              <a:pPr defTabSz="609570">
                <a:lnSpc>
                  <a:spcPct val="90000"/>
                </a:lnSpc>
                <a:spcBef>
                  <a:spcPct val="20000"/>
                </a:spcBef>
                <a:spcAft>
                  <a:spcPts val="800"/>
                </a:spcAft>
              </a:pPr>
              <a:r>
                <a:rPr lang="en-US" sz="1200" b="1" dirty="0">
                  <a:solidFill>
                    <a:srgbClr val="FFFFFF"/>
                  </a:solidFill>
                  <a:latin typeface="Amazon Ember"/>
                </a:rPr>
                <a:t>Multi-model endpoints</a:t>
              </a:r>
              <a:br>
                <a:rPr lang="en-US" sz="1333" b="1" dirty="0">
                  <a:solidFill>
                    <a:srgbClr val="FFFFFF"/>
                  </a:solidFill>
                  <a:latin typeface="Amazon Ember"/>
                </a:rPr>
              </a:br>
              <a:r>
                <a:rPr lang="en-US" sz="933" dirty="0">
                  <a:solidFill>
                    <a:srgbClr val="FFFFFF">
                      <a:lumMod val="65000"/>
                    </a:srgbClr>
                  </a:solidFill>
                  <a:latin typeface="Amazon Ember"/>
                </a:rPr>
                <a:t>Reduce cost by hosting multiple models per instance</a:t>
              </a:r>
            </a:p>
            <a:p>
              <a:pPr defTabSz="609570">
                <a:lnSpc>
                  <a:spcPct val="90000"/>
                </a:lnSpc>
                <a:spcBef>
                  <a:spcPct val="20000"/>
                </a:spcBef>
                <a:spcAft>
                  <a:spcPts val="800"/>
                </a:spcAft>
              </a:pPr>
              <a:r>
                <a:rPr lang="en-US" sz="1200" b="1" dirty="0">
                  <a:solidFill>
                    <a:srgbClr val="FFFFFF"/>
                  </a:solidFill>
                  <a:latin typeface="Amazon Ember"/>
                </a:rPr>
                <a:t>SageMaker Model Monitor</a:t>
              </a:r>
              <a:br>
                <a:rPr lang="en-US" sz="1200" b="1" dirty="0">
                  <a:solidFill>
                    <a:srgbClr val="FFFFFF"/>
                  </a:solidFill>
                  <a:latin typeface="Amazon Ember"/>
                </a:rPr>
              </a:br>
              <a:r>
                <a:rPr lang="en-US" sz="933" dirty="0">
                  <a:solidFill>
                    <a:srgbClr val="FFFFFF">
                      <a:lumMod val="65000"/>
                    </a:srgbClr>
                  </a:solidFill>
                  <a:latin typeface="Amazon Ember"/>
                </a:rPr>
                <a:t>Maintain accuracy of deployed models</a:t>
              </a:r>
            </a:p>
            <a:p>
              <a:pPr defTabSz="609570">
                <a:lnSpc>
                  <a:spcPct val="90000"/>
                </a:lnSpc>
                <a:spcBef>
                  <a:spcPct val="20000"/>
                </a:spcBef>
                <a:spcAft>
                  <a:spcPts val="800"/>
                </a:spcAft>
              </a:pPr>
              <a:r>
                <a:rPr lang="en-US" sz="1200" b="1" dirty="0"/>
                <a:t>SageMaker Edge Manager</a:t>
              </a:r>
              <a:br>
                <a:rPr lang="en-US" sz="1333" b="1" dirty="0">
                  <a:latin typeface="Amazon Ember"/>
                </a:rPr>
              </a:br>
              <a:r>
                <a:rPr lang="en-US" sz="933" dirty="0">
                  <a:solidFill>
                    <a:srgbClr val="FFFFFF">
                      <a:lumMod val="65000"/>
                    </a:srgbClr>
                  </a:solidFill>
                  <a:latin typeface="Amazon Ember"/>
                </a:rPr>
                <a:t>Manage and monitor models on </a:t>
              </a:r>
              <a:br>
                <a:rPr lang="en-US" sz="933" dirty="0">
                  <a:solidFill>
                    <a:srgbClr val="FFFFFF">
                      <a:lumMod val="65000"/>
                    </a:srgbClr>
                  </a:solidFill>
                  <a:latin typeface="Amazon Ember"/>
                </a:rPr>
              </a:br>
              <a:r>
                <a:rPr lang="en-US" sz="933" dirty="0">
                  <a:solidFill>
                    <a:srgbClr val="FFFFFF">
                      <a:lumMod val="65000"/>
                    </a:srgbClr>
                  </a:solidFill>
                  <a:latin typeface="Amazon Ember"/>
                </a:rPr>
                <a:t>edge devices</a:t>
              </a:r>
            </a:p>
            <a:p>
              <a:pPr defTabSz="609570">
                <a:lnSpc>
                  <a:spcPct val="90000"/>
                </a:lnSpc>
                <a:spcBef>
                  <a:spcPct val="20000"/>
                </a:spcBef>
                <a:spcAft>
                  <a:spcPts val="800"/>
                </a:spcAft>
              </a:pPr>
              <a:r>
                <a:rPr lang="en-US" sz="1200" b="1" dirty="0"/>
                <a:t>SageMaker Pipelines </a:t>
              </a:r>
              <a:br>
                <a:rPr lang="en-US" sz="933" dirty="0">
                  <a:solidFill>
                    <a:srgbClr val="FFFFFF">
                      <a:lumMod val="65000"/>
                    </a:srgbClr>
                  </a:solidFill>
                  <a:latin typeface="Amazon Ember"/>
                </a:rPr>
              </a:br>
              <a:r>
                <a:rPr lang="en-US" sz="933" dirty="0">
                  <a:solidFill>
                    <a:srgbClr val="FFFFFF">
                      <a:lumMod val="65000"/>
                    </a:srgbClr>
                  </a:solidFill>
                  <a:latin typeface="Amazon Ember"/>
                </a:rPr>
                <a:t>Workflow orchestration </a:t>
              </a:r>
              <a:br>
                <a:rPr lang="en-US" sz="933" dirty="0">
                  <a:solidFill>
                    <a:srgbClr val="FFFFFF">
                      <a:lumMod val="65000"/>
                    </a:srgbClr>
                  </a:solidFill>
                  <a:latin typeface="Amazon Ember"/>
                </a:rPr>
              </a:br>
              <a:r>
                <a:rPr lang="en-US" sz="933" dirty="0">
                  <a:solidFill>
                    <a:srgbClr val="FFFFFF">
                      <a:lumMod val="65000"/>
                    </a:srgbClr>
                  </a:solidFill>
                  <a:latin typeface="Amazon Ember"/>
                </a:rPr>
                <a:t>and automation</a:t>
              </a:r>
            </a:p>
            <a:p>
              <a:pPr defTabSz="609570">
                <a:lnSpc>
                  <a:spcPct val="90000"/>
                </a:lnSpc>
                <a:spcBef>
                  <a:spcPct val="20000"/>
                </a:spcBef>
                <a:spcAft>
                  <a:spcPts val="800"/>
                </a:spcAft>
              </a:pPr>
              <a:endParaRPr lang="en-US" sz="933" dirty="0">
                <a:solidFill>
                  <a:srgbClr val="FFFFFF">
                    <a:lumMod val="65000"/>
                  </a:srgbClr>
                </a:solidFill>
                <a:latin typeface="Amazon Ember"/>
              </a:endParaRPr>
            </a:p>
            <a:p>
              <a:pPr defTabSz="609570">
                <a:lnSpc>
                  <a:spcPct val="90000"/>
                </a:lnSpc>
                <a:spcBef>
                  <a:spcPct val="20000"/>
                </a:spcBef>
                <a:spcAft>
                  <a:spcPts val="800"/>
                </a:spcAft>
              </a:pPr>
              <a:br>
                <a:rPr lang="en-US" sz="933" dirty="0">
                  <a:solidFill>
                    <a:srgbClr val="FFFFFF">
                      <a:lumMod val="65000"/>
                    </a:srgbClr>
                  </a:solidFill>
                </a:rPr>
              </a:br>
              <a:endParaRPr lang="en-US" sz="933" dirty="0">
                <a:solidFill>
                  <a:srgbClr val="FFFFFF">
                    <a:lumMod val="65000"/>
                  </a:srgbClr>
                </a:solidFill>
              </a:endParaRPr>
            </a:p>
          </p:txBody>
        </p:sp>
        <p:sp>
          <p:nvSpPr>
            <p:cNvPr id="32" name="TextBox 31">
              <a:extLst>
                <a:ext uri="{FF2B5EF4-FFF2-40B4-BE49-F238E27FC236}">
                  <a16:creationId xmlns:a16="http://schemas.microsoft.com/office/drawing/2014/main" id="{2C76BB5F-803A-41D4-8507-FDC73C738867}"/>
                </a:ext>
              </a:extLst>
            </p:cNvPr>
            <p:cNvSpPr txBox="1"/>
            <p:nvPr/>
          </p:nvSpPr>
          <p:spPr>
            <a:xfrm>
              <a:off x="3384749" y="1108162"/>
              <a:ext cx="3208848" cy="369332"/>
            </a:xfrm>
            <a:prstGeom prst="rect">
              <a:avLst/>
            </a:prstGeom>
            <a:solidFill>
              <a:schemeClr val="bg1"/>
            </a:solidFill>
          </p:spPr>
          <p:txBody>
            <a:bodyPr wrap="square" lIns="0" tIns="0" rIns="0" bIns="0">
              <a:spAutoFit/>
            </a:bodyPr>
            <a:lstStyle/>
            <a:p>
              <a:pPr algn="ctr"/>
              <a:r>
                <a:rPr lang="en-US" sz="2400" b="1" dirty="0">
                  <a:gradFill flip="none" rotWithShape="1">
                    <a:gsLst>
                      <a:gs pos="0">
                        <a:schemeClr val="accent1"/>
                      </a:gs>
                      <a:gs pos="52000">
                        <a:schemeClr val="accent2"/>
                      </a:gs>
                      <a:gs pos="100000">
                        <a:schemeClr val="accent3"/>
                      </a:gs>
                    </a:gsLst>
                    <a:lin ang="13500000" scaled="1"/>
                    <a:tileRect/>
                  </a:gradFill>
                  <a:latin typeface="+mj-lt"/>
                </a:rPr>
                <a:t>Amazon </a:t>
              </a:r>
              <a:r>
                <a:rPr lang="en-US" sz="2400" b="1" dirty="0" err="1">
                  <a:gradFill flip="none" rotWithShape="1">
                    <a:gsLst>
                      <a:gs pos="0">
                        <a:schemeClr val="accent1"/>
                      </a:gs>
                      <a:gs pos="52000">
                        <a:schemeClr val="accent2"/>
                      </a:gs>
                      <a:gs pos="100000">
                        <a:schemeClr val="accent3"/>
                      </a:gs>
                    </a:gsLst>
                    <a:lin ang="13500000" scaled="1"/>
                    <a:tileRect/>
                  </a:gradFill>
                  <a:latin typeface="+mj-lt"/>
                </a:rPr>
                <a:t>SageMaker</a:t>
              </a:r>
              <a:r>
                <a:rPr lang="en-US" sz="2400" b="1" dirty="0">
                  <a:gradFill flip="none" rotWithShape="1">
                    <a:gsLst>
                      <a:gs pos="0">
                        <a:schemeClr val="accent1"/>
                      </a:gs>
                      <a:gs pos="52000">
                        <a:schemeClr val="accent2"/>
                      </a:gs>
                      <a:gs pos="100000">
                        <a:schemeClr val="accent3"/>
                      </a:gs>
                    </a:gsLst>
                    <a:lin ang="13500000" scaled="1"/>
                    <a:tileRect/>
                  </a:gradFill>
                  <a:latin typeface="+mj-lt"/>
                </a:rPr>
                <a:t> </a:t>
              </a:r>
              <a:endParaRPr lang="en-US" sz="2400" dirty="0">
                <a:gradFill flip="none" rotWithShape="1">
                  <a:gsLst>
                    <a:gs pos="0">
                      <a:schemeClr val="accent1"/>
                    </a:gs>
                    <a:gs pos="52000">
                      <a:schemeClr val="accent2"/>
                    </a:gs>
                    <a:gs pos="100000">
                      <a:schemeClr val="accent3"/>
                    </a:gs>
                  </a:gsLst>
                  <a:lin ang="13500000" scaled="1"/>
                  <a:tileRect/>
                </a:gradFill>
                <a:latin typeface="+mj-lt"/>
              </a:endParaRPr>
            </a:p>
          </p:txBody>
        </p:sp>
        <p:sp>
          <p:nvSpPr>
            <p:cNvPr id="28" name="Right Bracket 27">
              <a:extLst>
                <a:ext uri="{FF2B5EF4-FFF2-40B4-BE49-F238E27FC236}">
                  <a16:creationId xmlns:a16="http://schemas.microsoft.com/office/drawing/2014/main" id="{46438827-7DB8-4D9A-B02E-AF86BFFFDAB4}"/>
                </a:ext>
              </a:extLst>
            </p:cNvPr>
            <p:cNvSpPr/>
            <p:nvPr/>
          </p:nvSpPr>
          <p:spPr>
            <a:xfrm rot="5400000">
              <a:off x="4740083" y="2017715"/>
              <a:ext cx="177652" cy="6764763"/>
            </a:xfrm>
            <a:prstGeom prst="rightBracket">
              <a:avLst>
                <a:gd name="adj" fmla="val 0"/>
              </a:avLst>
            </a:prstGeom>
            <a:ln w="19050" cap="rnd">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E6F69EFB-7F73-409C-96FF-05AF8B251416}"/>
                </a:ext>
              </a:extLst>
            </p:cNvPr>
            <p:cNvSpPr/>
            <p:nvPr/>
          </p:nvSpPr>
          <p:spPr>
            <a:xfrm>
              <a:off x="3384749" y="5340888"/>
              <a:ext cx="2888323" cy="261970"/>
            </a:xfrm>
            <a:prstGeom prst="rect">
              <a:avLst/>
            </a:prstGeom>
            <a:solidFill>
              <a:schemeClr val="bg1"/>
            </a:solidFill>
            <a:ln>
              <a:noFill/>
            </a:ln>
          </p:spPr>
          <p:txBody>
            <a:bodyPr vert="horz" lIns="0" tIns="0" rIns="0" bIns="0" rtlCol="0" anchor="t" anchorCtr="0">
              <a:noAutofit/>
            </a:bodyPr>
            <a:lstStyle/>
            <a:p>
              <a:pPr algn="ctr" defTabSz="609570">
                <a:lnSpc>
                  <a:spcPct val="90000"/>
                </a:lnSpc>
                <a:spcBef>
                  <a:spcPct val="20000"/>
                </a:spcBef>
                <a:spcAft>
                  <a:spcPts val="800"/>
                </a:spcAft>
              </a:pPr>
              <a:r>
                <a:rPr lang="en-US" sz="1200" b="1" dirty="0">
                  <a:latin typeface="Amazon Ember"/>
                </a:rPr>
                <a:t>SageMaker Studio </a:t>
              </a:r>
              <a:br>
                <a:rPr lang="en-US" sz="1200" b="1" dirty="0">
                  <a:latin typeface="Amazon Ember"/>
                </a:rPr>
              </a:br>
              <a:r>
                <a:rPr lang="en-US" sz="933" dirty="0">
                  <a:solidFill>
                    <a:srgbClr val="FFFFFF">
                      <a:lumMod val="65000"/>
                    </a:srgbClr>
                  </a:solidFill>
                </a:rPr>
                <a:t>Integrated development environment (IDE) for ML</a:t>
              </a:r>
              <a:br>
                <a:rPr lang="en-US" sz="933" dirty="0">
                  <a:solidFill>
                    <a:srgbClr val="FFFFFF">
                      <a:lumMod val="65000"/>
                    </a:srgbClr>
                  </a:solidFill>
                </a:rPr>
              </a:br>
              <a:br>
                <a:rPr lang="en-US" sz="933" dirty="0">
                  <a:latin typeface="Amazon Ember"/>
                </a:rPr>
              </a:br>
              <a:endParaRPr lang="en-US" sz="933" dirty="0">
                <a:latin typeface="Amazon Ember"/>
              </a:endParaRPr>
            </a:p>
          </p:txBody>
        </p:sp>
        <p:cxnSp>
          <p:nvCxnSpPr>
            <p:cNvPr id="34" name="Straight Connector 33">
              <a:extLst>
                <a:ext uri="{FF2B5EF4-FFF2-40B4-BE49-F238E27FC236}">
                  <a16:creationId xmlns:a16="http://schemas.microsoft.com/office/drawing/2014/main" id="{7E392838-CD20-4190-8732-1A96F8CBD112}"/>
                </a:ext>
              </a:extLst>
            </p:cNvPr>
            <p:cNvCxnSpPr>
              <a:cxnSpLocks/>
            </p:cNvCxnSpPr>
            <p:nvPr/>
          </p:nvCxnSpPr>
          <p:spPr>
            <a:xfrm>
              <a:off x="1392696" y="1792206"/>
              <a:ext cx="791536" cy="3297"/>
            </a:xfrm>
            <a:prstGeom prst="line">
              <a:avLst/>
            </a:prstGeom>
            <a:ln w="12700">
              <a:solidFill>
                <a:schemeClr val="accent3"/>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701595-CF50-4F23-AD40-7C42AD2D9619}"/>
                </a:ext>
              </a:extLst>
            </p:cNvPr>
            <p:cNvCxnSpPr>
              <a:cxnSpLocks/>
            </p:cNvCxnSpPr>
            <p:nvPr/>
          </p:nvCxnSpPr>
          <p:spPr>
            <a:xfrm>
              <a:off x="6009640" y="1702265"/>
              <a:ext cx="736561" cy="0"/>
            </a:xfrm>
            <a:prstGeom prst="line">
              <a:avLst/>
            </a:prstGeom>
            <a:ln w="12700">
              <a:solidFill>
                <a:schemeClr val="accent3"/>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BD430-1780-4401-8649-65CBC71E3B51}"/>
                </a:ext>
              </a:extLst>
            </p:cNvPr>
            <p:cNvCxnSpPr>
              <a:cxnSpLocks/>
            </p:cNvCxnSpPr>
            <p:nvPr/>
          </p:nvCxnSpPr>
          <p:spPr>
            <a:xfrm>
              <a:off x="8600440" y="1707810"/>
              <a:ext cx="320018" cy="0"/>
            </a:xfrm>
            <a:prstGeom prst="line">
              <a:avLst/>
            </a:prstGeom>
            <a:ln w="12700">
              <a:solidFill>
                <a:schemeClr val="accent3"/>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3C3099D-A54D-4986-869A-99FB29B98E66}"/>
                </a:ext>
              </a:extLst>
            </p:cNvPr>
            <p:cNvCxnSpPr>
              <a:cxnSpLocks/>
            </p:cNvCxnSpPr>
            <p:nvPr/>
          </p:nvCxnSpPr>
          <p:spPr>
            <a:xfrm>
              <a:off x="6862352" y="1679660"/>
              <a:ext cx="0" cy="3498680"/>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4E99512-922B-4D89-913C-6AE2E3B611ED}"/>
                </a:ext>
              </a:extLst>
            </p:cNvPr>
            <p:cNvCxnSpPr>
              <a:cxnSpLocks/>
            </p:cNvCxnSpPr>
            <p:nvPr/>
          </p:nvCxnSpPr>
          <p:spPr>
            <a:xfrm>
              <a:off x="4787983" y="1652428"/>
              <a:ext cx="0" cy="3498680"/>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C5A339F-3742-47D9-9D1A-530591594806}"/>
                </a:ext>
              </a:extLst>
            </p:cNvPr>
            <p:cNvCxnSpPr>
              <a:cxnSpLocks/>
            </p:cNvCxnSpPr>
            <p:nvPr/>
          </p:nvCxnSpPr>
          <p:spPr>
            <a:xfrm>
              <a:off x="2492303" y="1652428"/>
              <a:ext cx="0" cy="3134907"/>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7EFA386-7E7B-DC44-B756-38BC81EBA0A9}"/>
                </a:ext>
              </a:extLst>
            </p:cNvPr>
            <p:cNvCxnSpPr>
              <a:cxnSpLocks/>
            </p:cNvCxnSpPr>
            <p:nvPr/>
          </p:nvCxnSpPr>
          <p:spPr>
            <a:xfrm>
              <a:off x="3194946" y="1705562"/>
              <a:ext cx="1166747" cy="0"/>
            </a:xfrm>
            <a:prstGeom prst="line">
              <a:avLst/>
            </a:prstGeom>
            <a:ln w="12700">
              <a:solidFill>
                <a:schemeClr val="accent3"/>
              </a:solidFill>
              <a:tailEnd type="arrow" w="lg" len="sm"/>
            </a:ln>
            <a:effectLst/>
          </p:spPr>
          <p:style>
            <a:lnRef idx="2">
              <a:schemeClr val="accent1"/>
            </a:lnRef>
            <a:fillRef idx="0">
              <a:schemeClr val="accent1"/>
            </a:fillRef>
            <a:effectRef idx="1">
              <a:schemeClr val="accent1"/>
            </a:effectRef>
            <a:fontRef idx="minor">
              <a:schemeClr val="tx1"/>
            </a:fontRef>
          </p:style>
        </p:cxnSp>
      </p:grpSp>
      <p:pic>
        <p:nvPicPr>
          <p:cNvPr id="62" name="Picture 61">
            <a:extLst>
              <a:ext uri="{FF2B5EF4-FFF2-40B4-BE49-F238E27FC236}">
                <a16:creationId xmlns:a16="http://schemas.microsoft.com/office/drawing/2014/main" id="{AC860CE3-438E-8046-842B-7CB2795E6B81}"/>
              </a:ext>
            </a:extLst>
          </p:cNvPr>
          <p:cNvPicPr>
            <a:picLocks noChangeAspect="1"/>
          </p:cNvPicPr>
          <p:nvPr/>
        </p:nvPicPr>
        <p:blipFill rotWithShape="1">
          <a:blip r:embed="rId3"/>
          <a:srcRect l="1239" t="1542" r="1299" b="1855"/>
          <a:stretch/>
        </p:blipFill>
        <p:spPr>
          <a:xfrm>
            <a:off x="319387" y="1400623"/>
            <a:ext cx="2481262" cy="2421356"/>
          </a:xfrm>
          <a:prstGeom prst="rect">
            <a:avLst/>
          </a:prstGeom>
        </p:spPr>
      </p:pic>
      <p:sp>
        <p:nvSpPr>
          <p:cNvPr id="3" name="Rectangle: Rounded Corners 2">
            <a:extLst>
              <a:ext uri="{FF2B5EF4-FFF2-40B4-BE49-F238E27FC236}">
                <a16:creationId xmlns:a16="http://schemas.microsoft.com/office/drawing/2014/main" id="{50602041-1F7C-46A7-BA12-1383693BCFD6}"/>
              </a:ext>
            </a:extLst>
          </p:cNvPr>
          <p:cNvSpPr/>
          <p:nvPr/>
        </p:nvSpPr>
        <p:spPr>
          <a:xfrm>
            <a:off x="1033929" y="3652301"/>
            <a:ext cx="1079500" cy="647700"/>
          </a:xfrm>
          <a:prstGeom prst="roundRect">
            <a:avLst/>
          </a:prstGeom>
          <a:gradFill>
            <a:gsLst>
              <a:gs pos="0">
                <a:schemeClr val="accent1"/>
              </a:gs>
              <a:gs pos="52000">
                <a:schemeClr val="accent2"/>
              </a:gs>
              <a:gs pos="100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NEW</a:t>
            </a:r>
            <a:endParaRPr lang="en-US" dirty="0">
              <a:latin typeface="+mj-lt"/>
            </a:endParaRPr>
          </a:p>
        </p:txBody>
      </p:sp>
    </p:spTree>
    <p:extLst>
      <p:ext uri="{BB962C8B-B14F-4D97-AF65-F5344CB8AC3E}">
        <p14:creationId xmlns:p14="http://schemas.microsoft.com/office/powerpoint/2010/main" val="261394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AWS">
  <a:themeElements>
    <a:clrScheme name="reInvent2021e">
      <a:dk1>
        <a:srgbClr val="000000"/>
      </a:dk1>
      <a:lt1>
        <a:sysClr val="window" lastClr="FFFFFF"/>
      </a:lt1>
      <a:dk2>
        <a:srgbClr val="030050"/>
      </a:dk2>
      <a:lt2>
        <a:srgbClr val="E7E6E6"/>
      </a:lt2>
      <a:accent1>
        <a:srgbClr val="FF7846"/>
      </a:accent1>
      <a:accent2>
        <a:srgbClr val="CD66FF"/>
      </a:accent2>
      <a:accent3>
        <a:srgbClr val="4D64FF"/>
      </a:accent3>
      <a:accent4>
        <a:srgbClr val="55D16A"/>
      </a:accent4>
      <a:accent5>
        <a:srgbClr val="FF5334"/>
      </a:accent5>
      <a:accent6>
        <a:srgbClr val="560080"/>
      </a:accent6>
      <a:hlink>
        <a:srgbClr val="5DADFD"/>
      </a:hlink>
      <a:folHlink>
        <a:srgbClr val="5DADFD"/>
      </a:folHlink>
    </a:clrScheme>
    <a:fontScheme name="reInvent 2020">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miter lim="800000"/>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reInvent2021_Template_20210517.potx" id="{A90AE8C3-A708-45BA-8013-12D60AEFE83E}" vid="{35D1307E-F64F-4591-B322-A50551A3B839}"/>
    </a:ext>
  </a:extLst>
</a:theme>
</file>

<file path=ppt/theme/theme2.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9511</TotalTime>
  <Words>1221</Words>
  <Application>Microsoft Office PowerPoint</Application>
  <PresentationFormat>Widescreen</PresentationFormat>
  <Paragraphs>184</Paragraphs>
  <Slides>22</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Amazon Ember Light</vt:lpstr>
      <vt:lpstr>Amazon Ember</vt:lpstr>
      <vt:lpstr>Arial</vt:lpstr>
      <vt:lpstr>Amazon Ember Cd RC</vt:lpstr>
      <vt:lpstr>Lucida Console</vt:lpstr>
      <vt:lpstr>Wingdings</vt:lpstr>
      <vt:lpstr>Amazon Ember Heavy</vt:lpstr>
      <vt:lpstr>AWS</vt:lpstr>
      <vt:lpstr>PowerPoint Presentation</vt:lpstr>
      <vt:lpstr>Introducing Amazon SageMaker Studio Lab</vt:lpstr>
      <vt:lpstr>Our vision Make machine learning and data  science accessible to all customers (learners, developers, data scientists) </vt:lpstr>
      <vt:lpstr>Lack of data science and machine learning talent slows down innovation</vt:lpstr>
      <vt:lpstr>How do most people learn about data science?</vt:lpstr>
      <vt:lpstr>What do our customers want?</vt:lpstr>
      <vt:lpstr>What aspiring data scientists need</vt:lpstr>
      <vt:lpstr>What is Amazon SageMaker Studio Lab </vt:lpstr>
      <vt:lpstr>Provides a beginners view to the stack</vt:lpstr>
      <vt:lpstr>How does it work?</vt:lpstr>
      <vt:lpstr>https://studiolab.sagemaker.aws/ Request and register for an account; no credit card or AWS account required</vt:lpstr>
      <vt:lpstr>Project page </vt:lpstr>
      <vt:lpstr>Notebook development environment</vt:lpstr>
      <vt:lpstr>Beta customer quotes</vt:lpstr>
      <vt:lpstr>What universities are saying</vt:lpstr>
      <vt:lpstr>AWS Heroes</vt:lpstr>
      <vt:lpstr>Demo</vt:lpstr>
      <vt:lpstr>Demo – Highlights</vt:lpstr>
      <vt:lpstr>Recap and highlights</vt:lpstr>
      <vt:lpstr>PowerPoint Presentation</vt:lpstr>
      <vt:lpstr>Announcing the global AWS Disaster Response Hackathon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Foster, Aimee [C]</cp:lastModifiedBy>
  <cp:revision>154</cp:revision>
  <dcterms:created xsi:type="dcterms:W3CDTF">2021-05-25T15:48:34Z</dcterms:created>
  <dcterms:modified xsi:type="dcterms:W3CDTF">2021-12-03T01:29:52Z</dcterms:modified>
</cp:coreProperties>
</file>